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67"/>
  </p:notesMasterIdLst>
  <p:sldIdLst>
    <p:sldId id="392" r:id="rId2"/>
    <p:sldId id="400" r:id="rId3"/>
    <p:sldId id="401" r:id="rId4"/>
    <p:sldId id="348" r:id="rId5"/>
    <p:sldId id="349" r:id="rId6"/>
    <p:sldId id="363" r:id="rId7"/>
    <p:sldId id="316" r:id="rId8"/>
    <p:sldId id="317" r:id="rId9"/>
    <p:sldId id="428" r:id="rId10"/>
    <p:sldId id="378" r:id="rId11"/>
    <p:sldId id="380" r:id="rId12"/>
    <p:sldId id="421" r:id="rId13"/>
    <p:sldId id="429" r:id="rId14"/>
    <p:sldId id="426" r:id="rId15"/>
    <p:sldId id="431" r:id="rId16"/>
    <p:sldId id="432" r:id="rId17"/>
    <p:sldId id="433" r:id="rId18"/>
    <p:sldId id="322" r:id="rId19"/>
    <p:sldId id="434" r:id="rId20"/>
    <p:sldId id="436" r:id="rId21"/>
    <p:sldId id="441" r:id="rId22"/>
    <p:sldId id="439" r:id="rId23"/>
    <p:sldId id="440" r:id="rId24"/>
    <p:sldId id="423" r:id="rId25"/>
    <p:sldId id="422" r:id="rId26"/>
    <p:sldId id="445" r:id="rId27"/>
    <p:sldId id="446" r:id="rId28"/>
    <p:sldId id="447" r:id="rId29"/>
    <p:sldId id="448" r:id="rId30"/>
    <p:sldId id="379" r:id="rId31"/>
    <p:sldId id="452" r:id="rId32"/>
    <p:sldId id="449" r:id="rId33"/>
    <p:sldId id="450" r:id="rId34"/>
    <p:sldId id="325" r:id="rId35"/>
    <p:sldId id="383" r:id="rId36"/>
    <p:sldId id="326" r:id="rId37"/>
    <p:sldId id="328" r:id="rId38"/>
    <p:sldId id="329" r:id="rId39"/>
    <p:sldId id="381" r:id="rId40"/>
    <p:sldId id="451" r:id="rId41"/>
    <p:sldId id="394" r:id="rId42"/>
    <p:sldId id="406" r:id="rId43"/>
    <p:sldId id="368" r:id="rId44"/>
    <p:sldId id="340" r:id="rId45"/>
    <p:sldId id="341" r:id="rId46"/>
    <p:sldId id="342" r:id="rId47"/>
    <p:sldId id="343" r:id="rId48"/>
    <p:sldId id="345" r:id="rId49"/>
    <p:sldId id="346" r:id="rId50"/>
    <p:sldId id="347" r:id="rId51"/>
    <p:sldId id="397" r:id="rId52"/>
    <p:sldId id="424" r:id="rId53"/>
    <p:sldId id="399" r:id="rId54"/>
    <p:sldId id="398" r:id="rId55"/>
    <p:sldId id="402" r:id="rId56"/>
    <p:sldId id="403" r:id="rId57"/>
    <p:sldId id="404" r:id="rId58"/>
    <p:sldId id="396" r:id="rId59"/>
    <p:sldId id="417" r:id="rId60"/>
    <p:sldId id="425" r:id="rId61"/>
    <p:sldId id="334" r:id="rId62"/>
    <p:sldId id="444" r:id="rId63"/>
    <p:sldId id="389" r:id="rId64"/>
    <p:sldId id="390" r:id="rId65"/>
    <p:sldId id="391" r:id="rId6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2060"/>
    <a:srgbClr val="FFCC00"/>
    <a:srgbClr val="CC9900"/>
    <a:srgbClr val="9F5FCF"/>
    <a:srgbClr val="7893AE"/>
    <a:srgbClr val="FFFF00"/>
    <a:srgbClr val="FFFF66"/>
    <a:srgbClr val="CC00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8" autoAdjust="0"/>
    <p:restoredTop sz="78237" autoAdjust="0"/>
  </p:normalViewPr>
  <p:slideViewPr>
    <p:cSldViewPr>
      <p:cViewPr varScale="1">
        <p:scale>
          <a:sx n="97" d="100"/>
          <a:sy n="97" d="100"/>
        </p:scale>
        <p:origin x="173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3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编译器：把源代码转化为汇编语言或机器指令</a:t>
            </a:r>
            <a:endParaRPr kumimoji="1" lang="en-US" altLang="zh-CN" dirty="0"/>
          </a:p>
          <a:p>
            <a:r>
              <a:rPr kumimoji="1" lang="zh-CN" altLang="en-US" dirty="0"/>
              <a:t>链接器：把各段程序链接为一个完整的可执行程序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473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6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头文件中应该只是声明，而定义应该放在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C/C++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5459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901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实现全局变量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556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536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实现全局变量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86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3200" dirty="0"/>
              <a:t>#include </a:t>
            </a:r>
            <a:r>
              <a:rPr kumimoji="1" lang="zh-CN" altLang="en-US" sz="3200" dirty="0">
                <a:latin typeface="华文楷体" panose="02010600040101010101" pitchFamily="2" charset="-122"/>
              </a:rPr>
              <a:t>预编译指令</a:t>
            </a:r>
            <a:endParaRPr kumimoji="1" lang="en-US" altLang="zh-CN" sz="3200" dirty="0">
              <a:latin typeface="华文楷体" panose="02010600040101010101" pitchFamily="2" charset="-122"/>
            </a:endParaRPr>
          </a:p>
          <a:p>
            <a:pPr lvl="1"/>
            <a:r>
              <a:rPr kumimoji="1" lang="zh-CN" altLang="en-US" sz="2800" dirty="0"/>
              <a:t>将被包含的文件代码，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直接复制</a:t>
            </a:r>
            <a:r>
              <a:rPr kumimoji="1" lang="zh-CN" altLang="en-US" sz="2800" dirty="0"/>
              <a:t>到当前文件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一般被用于包含头文件（实际也能包含任意代码）</a:t>
            </a:r>
            <a:endParaRPr kumimoji="1" lang="en-US" altLang="zh-CN" sz="2800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188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146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宏的字符串结束以换行结束。</a:t>
            </a:r>
            <a:endParaRPr lang="en-US" altLang="zh-CN" sz="1200" b="0" i="0" kern="120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16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593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621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相比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 guard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两个优点：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更快。编译器不会第二次读取标记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的文件，但却会读若干遍使用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 guard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寻找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endif)；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(2)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更简单。不再需要为每个文件的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header guard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取名，避免宏名重名引发的“找不到声明”问题。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缺点则是：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保证物理上的同一个文件不会被包含多次，无法对头文件中的一段代码作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#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 once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声明。若某个头文件具有多份拷贝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内容相同的多个文件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pragma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不能保证它们不被重复包含。当然，这种重复包含很容易被发现并修正。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232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447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7501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420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627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其它创新性的想法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</a:p>
          <a:p>
            <a:r>
              <a:rPr kumimoji="1" lang="en-US" altLang="zh-CN" dirty="0"/>
              <a:t>----</a:t>
            </a:r>
            <a:r>
              <a:rPr kumimoji="1" lang="zh-CN" altLang="en-US" dirty="0"/>
              <a:t>可以执行任意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命令（比如</a:t>
            </a:r>
            <a:r>
              <a:rPr kumimoji="1" lang="en-US" altLang="zh-CN" dirty="0" err="1"/>
              <a:t>cp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cat</a:t>
            </a:r>
            <a:r>
              <a:rPr kumimoji="1" lang="zh-CN" altLang="en-US" dirty="0"/>
              <a:t>，管道，</a:t>
            </a:r>
            <a:r>
              <a:rPr kumimoji="1" lang="en-US" altLang="zh-CN" dirty="0" err="1"/>
              <a:t>rm</a:t>
            </a:r>
            <a:r>
              <a:rPr kumimoji="1" lang="zh-CN" altLang="en-US" dirty="0"/>
              <a:t>）；比如对一个目录下文件做合并、清理等</a:t>
            </a:r>
            <a:endParaRPr kumimoji="1" lang="en-US" altLang="zh-CN" dirty="0"/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Makefile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Bash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语法，完成判断和循环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上面代码判断当前编译器是否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gcc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然后指定不同的库文件。</a:t>
            </a:r>
          </a:p>
          <a:p>
            <a:br>
              <a:rPr lang="zh-CN" altLang="en-US" dirty="0"/>
            </a:b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443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g++</a:t>
            </a:r>
            <a:r>
              <a:rPr kumimoji="1" lang="zh-CN" altLang="en-US" dirty="0"/>
              <a:t>编译可省略</a:t>
            </a:r>
            <a:r>
              <a:rPr kumimoji="1" lang="en-US" altLang="zh-CN" dirty="0"/>
              <a:t>.h</a:t>
            </a:r>
            <a:r>
              <a:rPr kumimoji="1" lang="zh-CN" altLang="en-US" dirty="0"/>
              <a:t>文件：  因为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include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把一个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文件的内容复制到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里了</a:t>
            </a:r>
            <a:endParaRPr kumimoji="1" lang="en-US" altLang="zh-CN" dirty="0"/>
          </a:p>
          <a:p>
            <a:r>
              <a:rPr kumimoji="1" lang="zh-CN" altLang="en-US" dirty="0"/>
              <a:t>递归的调用关系</a:t>
            </a:r>
            <a:endParaRPr kumimoji="1" lang="en-US" altLang="zh-CN" dirty="0"/>
          </a:p>
          <a:p>
            <a:r>
              <a:rPr kumimoji="1" lang="en-US" altLang="zh-CN" dirty="0"/>
              <a:t>test: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windows</a:t>
            </a:r>
            <a:r>
              <a:rPr kumimoji="1" lang="zh-CN" altLang="en-US" baseline="0" dirty="0"/>
              <a:t>写后缀</a:t>
            </a:r>
            <a:r>
              <a:rPr kumimoji="1" lang="en-US" altLang="zh-CN" baseline="0" dirty="0"/>
              <a:t>, </a:t>
            </a:r>
            <a:r>
              <a:rPr kumimoji="1" lang="en-US" altLang="zh-CN" baseline="0" dirty="0" err="1"/>
              <a:t>linux</a:t>
            </a:r>
            <a:r>
              <a:rPr kumimoji="1" lang="zh-CN" altLang="en-US" baseline="0" dirty="0"/>
              <a:t>不需要后缀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9298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264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Make</a:t>
            </a:r>
            <a:r>
              <a:rPr kumimoji="1" lang="zh-CN" altLang="en-US" dirty="0"/>
              <a:t> 执行什么呢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默认是第一个不以</a:t>
            </a:r>
            <a:r>
              <a:rPr kumimoji="1" lang="en-US" altLang="zh-CN" dirty="0"/>
              <a:t>.</a:t>
            </a:r>
            <a:r>
              <a:rPr kumimoji="1" lang="zh-CN" altLang="en-US" dirty="0"/>
              <a:t>开头的目标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只考虑目标，一些变量命名也不算。例如以下的情况不算：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CC      := </a:t>
            </a:r>
            <a:r>
              <a:rPr kumimoji="1" lang="en-US" altLang="zh-CN" dirty="0" err="1"/>
              <a:t>gcc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.PHONY: all clean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https://</a:t>
            </a:r>
            <a:r>
              <a:rPr kumimoji="1" lang="en-US" altLang="zh-CN" dirty="0" err="1"/>
              <a:t>stackoverflow.com</a:t>
            </a:r>
            <a:r>
              <a:rPr kumimoji="1" lang="en-US" altLang="zh-CN" dirty="0"/>
              <a:t>/questions/2057689/how-does-make-app-know-default-target-to-build-if-no-target-is-specified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0707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48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349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0" lvl="2" indent="-609600">
              <a:buFont typeface="Wingdings" pitchFamily="2" charset="2"/>
              <a:buChar char="ü"/>
              <a:defRPr/>
            </a:pPr>
            <a:endParaRPr lang="en-US" altLang="zh-CN" sz="1400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7240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简单性</a:t>
            </a:r>
            <a:endParaRPr kumimoji="1" lang="en-US" altLang="zh-CN" dirty="0"/>
          </a:p>
          <a:p>
            <a:r>
              <a:rPr kumimoji="1" lang="zh-CN" altLang="en-US" dirty="0"/>
              <a:t>清晰性</a:t>
            </a:r>
            <a:endParaRPr kumimoji="1" lang="en-US" altLang="zh-CN" dirty="0"/>
          </a:p>
          <a:p>
            <a:r>
              <a:rPr kumimoji="1" lang="zh-CN" altLang="en-US" dirty="0"/>
              <a:t>普遍性（程序要在广泛的情况下都</a:t>
            </a:r>
            <a:r>
              <a:rPr kumimoji="1" lang="zh-CN" altLang="en-US"/>
              <a:t>工作得很好）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793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-g</a:t>
            </a:r>
            <a:r>
              <a:rPr kumimoji="1" lang="zh-CN" altLang="en-US" dirty="0"/>
              <a:t>后可执行文件会比原来稍大一点点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需要修改系统钥匙串授权，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可直接用</a:t>
            </a:r>
            <a:r>
              <a:rPr kumimoji="1" lang="en-US" altLang="zh-CN" dirty="0"/>
              <a:t>clang++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用法基本相同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415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8545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793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3583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02465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544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676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0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9848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编译器优化指令  编译器会自动调整代码顺序 删除不必要的代码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评测</a:t>
            </a:r>
            <a:r>
              <a:rPr kumimoji="1" lang="en-US" altLang="zh-CN" dirty="0"/>
              <a:t>OJ</a:t>
            </a:r>
            <a:r>
              <a:rPr kumimoji="1" lang="zh-CN" altLang="en-US" dirty="0"/>
              <a:t>一般会使用官方推荐的</a:t>
            </a:r>
            <a:r>
              <a:rPr kumimoji="1" lang="en-US" altLang="zh-CN" dirty="0"/>
              <a:t>O2</a:t>
            </a:r>
            <a:r>
              <a:rPr kumimoji="1" lang="zh-CN" altLang="en-US" dirty="0"/>
              <a:t>优化，很多同学会发现自己的程序在本地运行正确，而在</a:t>
            </a:r>
            <a:r>
              <a:rPr kumimoji="1" lang="en-US" altLang="zh-CN" dirty="0"/>
              <a:t>OJ</a:t>
            </a:r>
            <a:r>
              <a:rPr kumimoji="1" lang="zh-CN" altLang="en-US" dirty="0"/>
              <a:t>运行错误</a:t>
            </a:r>
            <a:endParaRPr kumimoji="1" lang="en-US" altLang="zh-CN" dirty="0"/>
          </a:p>
          <a:p>
            <a:r>
              <a:rPr kumimoji="1" lang="en-US" altLang="zh-CN" dirty="0"/>
              <a:t>O2</a:t>
            </a:r>
            <a:r>
              <a:rPr kumimoji="1" lang="zh-CN" altLang="en-US" dirty="0"/>
              <a:t>优化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（推荐使用） 提升程序速度，更长编译时间</a:t>
            </a:r>
            <a:r>
              <a:rPr kumimoji="1" lang="en-US" altLang="zh-CN" dirty="0"/>
              <a:t>,</a:t>
            </a:r>
            <a:r>
              <a:rPr kumimoji="1" lang="zh-CN" altLang="en-US" dirty="0"/>
              <a:t>增加可执行文件大小   举例子 循环内冗余赋值 内联 多次加法 展开循环 变量搁在寄存器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这种技术试图根据指令周期时间重新安排指令。 它还试图把尽可能多的指令移动到条件分支前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以便最充分的利用处理器的分支预测</a:t>
            </a:r>
            <a:endParaRPr kumimoji="1" lang="en-US" altLang="zh-CN" dirty="0"/>
          </a:p>
          <a:p>
            <a:r>
              <a:rPr kumimoji="1" lang="en-US" altLang="zh-CN" dirty="0"/>
              <a:t>O3</a:t>
            </a:r>
            <a:r>
              <a:rPr kumimoji="1" lang="zh-CN" altLang="en-US" dirty="0"/>
              <a:t>优化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不推荐使用</a:t>
            </a:r>
            <a:r>
              <a:rPr kumimoji="1" lang="en-US" altLang="zh-CN" dirty="0"/>
              <a:t>)</a:t>
            </a:r>
            <a:r>
              <a:rPr kumimoji="1" lang="zh-CN" altLang="en-US" dirty="0"/>
              <a:t> 提升程序速度，更长编译时间，增加可执行文件大小和占用内存大小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一般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采取很多向量化算法，提高代码的并行执行程度</a:t>
            </a:r>
            <a:r>
              <a:rPr kumimoji="1" lang="en-US" altLang="zh-CN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参见前面部分，可使用宏定义控制输出代码是否激活</a:t>
            </a:r>
            <a:endParaRPr kumimoji="1" lang="en-US" altLang="zh-CN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en" altLang="zh-CN" dirty="0"/>
              <a:t>O2: A step up from -O1. The recommended level of optimization unless the system has special needs. -O2 will activate a few more flags in addition to the ones activated by -O1. With -O2, the compiler will attempt to increase code performance without compromising on size, and without taking too much compilation time. </a:t>
            </a:r>
            <a:br>
              <a:rPr lang="en" altLang="zh-CN" dirty="0"/>
            </a:br>
            <a:r>
              <a:rPr lang="en" altLang="zh-CN" dirty="0"/>
              <a:t>-O3: the highest level of optimization possible. It enables optimizations that are expensive in terms of compile time and memory usage. Compiling with -O3 is not a guaranteed way to improve performance, and in fact, in many cases, can slow down a system due to larger binaries and increased memory usage. -O3 is also known to break several packages. Using -O3 is not recommended.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8506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–p</a:t>
            </a:r>
            <a:r>
              <a:rPr lang="zh-CN" altLang="en-US" dirty="0"/>
              <a:t>可查看所有预定义</a:t>
            </a:r>
            <a:endParaRPr lang="en-US" altLang="zh-CN" dirty="0"/>
          </a:p>
          <a:p>
            <a:r>
              <a:rPr lang="en-US" altLang="zh-CN" dirty="0"/>
              <a:t>make –h</a:t>
            </a:r>
            <a:r>
              <a:rPr lang="zh-CN" altLang="en-US" dirty="0"/>
              <a:t>查看帮助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指代第一个前置条件。比如，规则为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t: p1 p2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，那么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指代当前目标，就是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命令当前构建的那个目标。比如，</a:t>
            </a:r>
            <a:r>
              <a:rPr lang="en-US" altLang="zh-CN" dirty="0"/>
              <a:t>make 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9013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文件夹下有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109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文件夹下有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OBJ_DIR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为空暂时不知道什么意思，不影响创建文件夹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67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61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编译时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，编译器需要的是语法的正确，函数与变量的声明的正确。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链接时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，主要是链接函数和全局变量，所以，我们可以使用这些中间目标文件（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文件）来链接我们的应用程序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5916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通俗地讲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: 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链接是代码合在一起，各程序文件中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函数和全局变量统一地址放，各个调用函数的地方使用的是汇编的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JMP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语句，要改为正确的相对跳跃量跳到函数入口</a:t>
            </a:r>
            <a:endParaRPr lang="zh-CN" altLang="en-US" dirty="0">
              <a:effectLst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链接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合并所有“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文件的段并调整段偏移和段长度，合并符号表，进行符号解析完成后给符号分配地址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符号的重定位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对于数据符号会存准确地址，对于函数符号，相对于存下一行指令的偏移量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621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6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09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96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6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8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9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5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7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7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csai.tsinghua.edu.cn/" TargetMode="External"/><Relationship Id="rId2" Type="http://schemas.openxmlformats.org/officeDocument/2006/relationships/hyperlink" Target="mailto:liuzy@tsinghua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ses-smt/giza-pp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面向对象程序设计基础</a:t>
            </a:r>
            <a:br>
              <a:rPr lang="zh-CN" altLang="en-US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solidFill>
                  <a:srgbClr val="0066CC"/>
                </a:solidFill>
              </a:rPr>
              <a:t>（</a:t>
            </a:r>
            <a:r>
              <a:rPr lang="en-US" altLang="zh-CN">
                <a:solidFill>
                  <a:srgbClr val="0066CC"/>
                </a:solidFill>
              </a:rPr>
              <a:t>OOP</a:t>
            </a:r>
            <a:r>
              <a:rPr lang="zh-CN" altLang="en-US">
                <a:solidFill>
                  <a:srgbClr val="0066CC"/>
                </a:solidFill>
              </a:rPr>
              <a:t>）</a:t>
            </a:r>
            <a:endParaRPr lang="zh-CN" altLang="en-US" b="1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4B1B622A-2350-E43B-2F50-FE6B562CDCA8}"/>
              </a:ext>
            </a:extLst>
          </p:cNvPr>
          <p:cNvSpPr txBox="1">
            <a:spLocks/>
          </p:cNvSpPr>
          <p:nvPr/>
        </p:nvSpPr>
        <p:spPr bwMode="auto">
          <a:xfrm>
            <a:off x="0" y="4509120"/>
            <a:ext cx="9144000" cy="23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zh-CN" altLang="en-US" sz="3600" b="1" dirty="0"/>
              <a:t>刘知远</a:t>
            </a:r>
            <a:endParaRPr lang="en-US" altLang="zh-CN" sz="3600" b="1" dirty="0"/>
          </a:p>
          <a:p>
            <a:pPr defTabSz="914400" eaLnBrk="1" hangingPunct="1"/>
            <a:r>
              <a:rPr lang="en-US" altLang="zh-CN" sz="2800" b="1" dirty="0">
                <a:hlinkClick r:id="rId2"/>
              </a:rPr>
              <a:t>liuzy@tsinghua.edu.cn</a:t>
            </a:r>
            <a:endParaRPr lang="en-US" altLang="zh-CN" sz="2800" b="1" dirty="0"/>
          </a:p>
          <a:p>
            <a:pPr defTabSz="914400" eaLnBrk="1" hangingPunct="1"/>
            <a:r>
              <a:rPr lang="en-US" altLang="zh-CN" sz="2800" b="1" dirty="0">
                <a:hlinkClick r:id="rId3"/>
              </a:rPr>
              <a:t>https://nlp.csai.tsinghua.edu.cn/</a:t>
            </a:r>
            <a:endParaRPr lang="en-US" altLang="zh-CN" sz="2800" b="1" dirty="0"/>
          </a:p>
          <a:p>
            <a:pPr defTabSz="914400" eaLnBrk="1" hangingPunct="1"/>
            <a:r>
              <a:rPr lang="zh-CN" altLang="en-US" b="1" dirty="0"/>
              <a:t>课程团队：任炬 黄民烈 刘知远</a:t>
            </a:r>
          </a:p>
        </p:txBody>
      </p:sp>
    </p:spTree>
    <p:extLst>
      <p:ext uri="{BB962C8B-B14F-4D97-AF65-F5344CB8AC3E}">
        <p14:creationId xmlns:p14="http://schemas.microsoft.com/office/powerpoint/2010/main" val="2439927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420888"/>
            <a:ext cx="9144000" cy="3983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8496944" cy="1325563"/>
          </a:xfrm>
        </p:spPr>
        <p:txBody>
          <a:bodyPr/>
          <a:lstStyle/>
          <a:p>
            <a:r>
              <a:rPr lang="zh-CN" altLang="en-US" dirty="0"/>
              <a:t>多个源文件的编译与链接 </a:t>
            </a:r>
            <a:r>
              <a:rPr lang="en-US" altLang="zh-CN" dirty="0"/>
              <a:t>(Linux)</a:t>
            </a:r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2420888"/>
            <a:ext cx="8820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ex5_main.cpp func.cpp -o test1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test1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./test1 3 4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rm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test1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3364" y="1456869"/>
            <a:ext cx="858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1) 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直接编译 </a:t>
            </a:r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(g++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帮我们省略了一些步骤）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707904" y="3356993"/>
            <a:ext cx="4358308" cy="43204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5" name="椭圆形标注 14"/>
          <p:cNvSpPr/>
          <p:nvPr/>
        </p:nvSpPr>
        <p:spPr>
          <a:xfrm>
            <a:off x="5557056" y="5858837"/>
            <a:ext cx="2304256" cy="863377"/>
          </a:xfrm>
          <a:prstGeom prst="wedgeEllipseCallout">
            <a:avLst>
              <a:gd name="adj1" fmla="val -83977"/>
              <a:gd name="adj2" fmla="val -2038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test1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26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00808"/>
            <a:ext cx="9144000" cy="5210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370" y="1647915"/>
            <a:ext cx="89511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ex5_main.cpp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func.cpp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-o test2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test2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./test2 3 4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多个源文件的编译与链接 </a:t>
            </a:r>
            <a:endParaRPr lang="en-US" altLang="zh-CN" dirty="0"/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710" y="1054477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2) </a:t>
            </a:r>
            <a:r>
              <a:rPr lang="zh-CN" altLang="en-US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分步编译（实际运行步骤）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915816" y="2628023"/>
            <a:ext cx="1440160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436990" y="720700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只编译不链接</a:t>
            </a:r>
          </a:p>
        </p:txBody>
      </p:sp>
    </p:spTree>
    <p:extLst>
      <p:ext uri="{BB962C8B-B14F-4D97-AF65-F5344CB8AC3E}">
        <p14:creationId xmlns:p14="http://schemas.microsoft.com/office/powerpoint/2010/main" val="221629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6"/>
            <a:ext cx="8047806" cy="5112568"/>
          </a:xfrm>
        </p:spPr>
        <p:txBody>
          <a:bodyPr/>
          <a:lstStyle/>
          <a:p>
            <a:r>
              <a:rPr lang="zh-CN" altLang="en-US" sz="3200" dirty="0"/>
              <a:t>链接</a:t>
            </a:r>
            <a:r>
              <a:rPr lang="en-US" altLang="zh-CN" sz="3200" dirty="0"/>
              <a:t>:</a:t>
            </a:r>
            <a:r>
              <a:rPr lang="zh-CN" altLang="en-US" sz="3200" dirty="0"/>
              <a:t> 将各个目标文件中的各段代码进行地址定位，生成与特定平台相关的可执行文件</a:t>
            </a:r>
            <a:endParaRPr lang="en-US" altLang="zh-CN" sz="3200" dirty="0"/>
          </a:p>
          <a:p>
            <a:r>
              <a:rPr lang="zh-CN" altLang="en-US" sz="3200" dirty="0"/>
              <a:t>外部函数的</a:t>
            </a:r>
            <a:r>
              <a:rPr lang="zh-CN" altLang="en-US" sz="3200" dirty="0">
                <a:solidFill>
                  <a:srgbClr val="FF0000"/>
                </a:solidFill>
              </a:rPr>
              <a:t>声明</a:t>
            </a:r>
            <a:r>
              <a:rPr lang="zh-CN" altLang="en-US" sz="3200" dirty="0"/>
              <a:t>（一般声明在头文件中）只是令程序顺利通过编译，此时并不需要搜索到外部函数的</a:t>
            </a:r>
            <a:r>
              <a:rPr lang="zh-CN" altLang="en-US" sz="3200" dirty="0">
                <a:solidFill>
                  <a:srgbClr val="FF0000"/>
                </a:solidFill>
              </a:rPr>
              <a:t>实现（或定义）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在链接过程中，外部函数的</a:t>
            </a:r>
            <a:r>
              <a:rPr lang="zh-CN" altLang="en-US" sz="3200" dirty="0">
                <a:solidFill>
                  <a:srgbClr val="FF0000"/>
                </a:solidFill>
              </a:rPr>
              <a:t>实现（或定义）</a:t>
            </a:r>
            <a:r>
              <a:rPr lang="zh-CN" altLang="en-US" sz="3200" dirty="0"/>
              <a:t>才会被寻找和添加进程序，一旦没有找到</a:t>
            </a:r>
            <a:r>
              <a:rPr lang="zh-CN" altLang="en-US" sz="3200" dirty="0">
                <a:solidFill>
                  <a:srgbClr val="FF0000"/>
                </a:solidFill>
              </a:rPr>
              <a:t>函数实现</a:t>
            </a:r>
            <a:r>
              <a:rPr lang="zh-CN" altLang="en-US" sz="3200" dirty="0"/>
              <a:t>，就无法成功链接。</a:t>
            </a:r>
          </a:p>
          <a:p>
            <a:endParaRPr kumimoji="1" lang="zh-CN" altLang="en-US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70851C9-04EF-7E42-B239-C91DA92B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84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多个源文件的编译与链接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58204-B472-4407-AE0B-7D99F47A25DB}"/>
              </a:ext>
            </a:extLst>
          </p:cNvPr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FEF159-A405-4727-9964-7452787F57D9}"/>
              </a:ext>
            </a:extLst>
          </p:cNvPr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BEB9DA-8417-4861-9739-C2DCBCC5A1B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B3E7D5-E76F-4DA5-A25B-BFF5178DDD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94761" y="3948790"/>
            <a:ext cx="2258952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6300192" y="4030582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C2530D-8E09-4244-9F45-79D610807645}"/>
              </a:ext>
            </a:extLst>
          </p:cNvPr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0DB901-F7FC-48EF-86A7-93A531FF607E}"/>
              </a:ext>
            </a:extLst>
          </p:cNvPr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F7863B-572E-42ED-B98B-D4DFECDE049B}"/>
              </a:ext>
            </a:extLst>
          </p:cNvPr>
          <p:cNvSpPr txBox="1"/>
          <p:nvPr/>
        </p:nvSpPr>
        <p:spPr>
          <a:xfrm>
            <a:off x="185862" y="17675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源文件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</a:p>
        </p:txBody>
      </p:sp>
    </p:spTree>
    <p:extLst>
      <p:ext uri="{BB962C8B-B14F-4D97-AF65-F5344CB8AC3E}">
        <p14:creationId xmlns:p14="http://schemas.microsoft.com/office/powerpoint/2010/main" val="121384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多个源文件的编译与链接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58204-B472-4407-AE0B-7D99F47A25DB}"/>
              </a:ext>
            </a:extLst>
          </p:cNvPr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FEF159-A405-4727-9964-7452787F57D9}"/>
              </a:ext>
            </a:extLst>
          </p:cNvPr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BEB9DA-8417-4861-9739-C2DCBCC5A1B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B3E7D5-E76F-4DA5-A25B-BFF5178DDD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94761" y="3948790"/>
            <a:ext cx="2258952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6425449" y="4030582"/>
            <a:ext cx="2207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B399EC-5C20-4063-818C-851F672194FE}"/>
              </a:ext>
            </a:extLst>
          </p:cNvPr>
          <p:cNvSpPr/>
          <p:nvPr/>
        </p:nvSpPr>
        <p:spPr>
          <a:xfrm>
            <a:off x="3779912" y="5313462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C2530D-8E09-4244-9F45-79D610807645}"/>
              </a:ext>
            </a:extLst>
          </p:cNvPr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0DB901-F7FC-48EF-86A7-93A531FF607E}"/>
              </a:ext>
            </a:extLst>
          </p:cNvPr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F7863B-572E-42ED-B98B-D4DFECDE049B}"/>
              </a:ext>
            </a:extLst>
          </p:cNvPr>
          <p:cNvSpPr txBox="1"/>
          <p:nvPr/>
        </p:nvSpPr>
        <p:spPr>
          <a:xfrm>
            <a:off x="185862" y="17675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源文件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E2B83C-EEE9-4748-84AB-B2CE6628A749}"/>
              </a:ext>
            </a:extLst>
          </p:cNvPr>
          <p:cNvSpPr txBox="1"/>
          <p:nvPr/>
        </p:nvSpPr>
        <p:spPr>
          <a:xfrm>
            <a:off x="251520" y="537875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可执行文件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9B8F963-E039-40A7-8D92-7C8193D787C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3256038" y="3816011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6F9A3-1BA2-4635-BA15-B1211958D0AF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878288" y="3834406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4D202D5-2795-4164-9EAD-5CF1F6B86DE9}"/>
              </a:ext>
            </a:extLst>
          </p:cNvPr>
          <p:cNvSpPr txBox="1"/>
          <p:nvPr/>
        </p:nvSpPr>
        <p:spPr>
          <a:xfrm>
            <a:off x="3919933" y="3990420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声明与定义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EA0A4A7-4A42-49A3-86CD-E662B95500C1}"/>
              </a:ext>
            </a:extLst>
          </p:cNvPr>
          <p:cNvSpPr/>
          <p:nvPr/>
        </p:nvSpPr>
        <p:spPr>
          <a:xfrm>
            <a:off x="664206" y="3995640"/>
            <a:ext cx="2089132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68AF9BE-2ABF-4E1F-B886-3E7EEDBA19B1}"/>
              </a:ext>
            </a:extLst>
          </p:cNvPr>
          <p:cNvSpPr/>
          <p:nvPr/>
        </p:nvSpPr>
        <p:spPr>
          <a:xfrm>
            <a:off x="6462464" y="4030582"/>
            <a:ext cx="2069975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62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0E371F-7358-4B67-A7EA-8D36F421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1195375"/>
            <a:ext cx="3753644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53A740-BD78-4CD8-9775-B883D4EDEFE7}"/>
              </a:ext>
            </a:extLst>
          </p:cNvPr>
          <p:cNvSpPr txBox="1"/>
          <p:nvPr/>
        </p:nvSpPr>
        <p:spPr>
          <a:xfrm>
            <a:off x="5880347" y="2903787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声明 和 定义 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不一致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206D1-72E0-4D7E-A049-1C3CB6B7E2D7}"/>
              </a:ext>
            </a:extLst>
          </p:cNvPr>
          <p:cNvSpPr/>
          <p:nvPr/>
        </p:nvSpPr>
        <p:spPr>
          <a:xfrm>
            <a:off x="5967854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2FE6F3-59C4-4EAF-A3C3-2A8F1FDECA37}"/>
              </a:ext>
            </a:extLst>
          </p:cNvPr>
          <p:cNvSpPr/>
          <p:nvPr/>
        </p:nvSpPr>
        <p:spPr>
          <a:xfrm>
            <a:off x="7211307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BD2AB84-0CA6-4118-B799-7786C7B98594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81074" y="1361032"/>
            <a:ext cx="293632" cy="28720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EB3C10-6AE7-4B0F-9445-DAF230E5AC9D}"/>
              </a:ext>
            </a:extLst>
          </p:cNvPr>
          <p:cNvCxnSpPr>
            <a:stCxn id="12" idx="0"/>
          </p:cNvCxnSpPr>
          <p:nvPr/>
        </p:nvCxnSpPr>
        <p:spPr>
          <a:xfrm flipV="1">
            <a:off x="7607351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49831739-42AC-F14F-BA07-A0ECA484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zh-CN" altLang="en-US" dirty="0"/>
              <a:t>链接错误</a:t>
            </a:r>
          </a:p>
        </p:txBody>
      </p:sp>
    </p:spTree>
    <p:extLst>
      <p:ext uri="{BB962C8B-B14F-4D97-AF65-F5344CB8AC3E}">
        <p14:creationId xmlns:p14="http://schemas.microsoft.com/office/powerpoint/2010/main" val="76874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链接错误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285730" y="1460589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079304" y="1442195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19092" y="2446416"/>
            <a:ext cx="3063659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add(int, int)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5526196" y="28824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add(float, float)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B399EC-5C20-4063-818C-851F672194FE}"/>
              </a:ext>
            </a:extLst>
          </p:cNvPr>
          <p:cNvSpPr/>
          <p:nvPr/>
        </p:nvSpPr>
        <p:spPr>
          <a:xfrm>
            <a:off x="3701554" y="3661459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07504" y="15414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E2B83C-EEE9-4748-84AB-B2CE6628A749}"/>
              </a:ext>
            </a:extLst>
          </p:cNvPr>
          <p:cNvSpPr txBox="1"/>
          <p:nvPr/>
        </p:nvSpPr>
        <p:spPr>
          <a:xfrm>
            <a:off x="173162" y="372675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可执行文件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9B8F963-E039-40A7-8D92-7C8193D787C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3177680" y="2164008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6F9A3-1BA2-4635-BA15-B1211958D0AF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799930" y="2182403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4D202D5-2795-4164-9EAD-5CF1F6B86DE9}"/>
              </a:ext>
            </a:extLst>
          </p:cNvPr>
          <p:cNvSpPr txBox="1"/>
          <p:nvPr/>
        </p:nvSpPr>
        <p:spPr>
          <a:xfrm>
            <a:off x="3841575" y="2338417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声明与定义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1FE41-3777-4A36-901F-11D9B5EFBDBE}"/>
              </a:ext>
            </a:extLst>
          </p:cNvPr>
          <p:cNvSpPr txBox="1"/>
          <p:nvPr/>
        </p:nvSpPr>
        <p:spPr>
          <a:xfrm>
            <a:off x="173162" y="4782744"/>
            <a:ext cx="10322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onsolas" panose="020B0609020204030204" pitchFamily="49" charset="0"/>
              </a:rPr>
              <a:t>main.o</a:t>
            </a:r>
            <a:r>
              <a:rPr lang="en-US" altLang="zh-CN" sz="2000" b="1" dirty="0">
                <a:latin typeface="Consolas" panose="020B0609020204030204" pitchFamily="49" charset="0"/>
              </a:rPr>
              <a:t>: In function `main':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main.cpp:(.text+0x8f):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undefined reference </a:t>
            </a:r>
            <a:r>
              <a:rPr lang="en-US" altLang="zh-CN" sz="2000" b="1" dirty="0">
                <a:latin typeface="Consolas" panose="020B0609020204030204" pitchFamily="49" charset="0"/>
              </a:rPr>
              <a:t>to `ADD(int, int)'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collect2: error: </a:t>
            </a:r>
            <a:r>
              <a:rPr lang="en-US" altLang="zh-CN" sz="2000" b="1" dirty="0" err="1">
                <a:latin typeface="Consolas" panose="020B0609020204030204" pitchFamily="49" charset="0"/>
              </a:rPr>
              <a:t>ld</a:t>
            </a:r>
            <a:r>
              <a:rPr lang="en-US" altLang="zh-CN" sz="2000" b="1" dirty="0">
                <a:latin typeface="Consolas" panose="020B0609020204030204" pitchFamily="49" charset="0"/>
              </a:rPr>
              <a:t> returned 1 exit status</a:t>
            </a:r>
            <a:endParaRPr lang="zh-CN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7BD4AC-25D7-4256-8053-B5FBA4BBFB07}"/>
              </a:ext>
            </a:extLst>
          </p:cNvPr>
          <p:cNvSpPr txBox="1"/>
          <p:nvPr/>
        </p:nvSpPr>
        <p:spPr>
          <a:xfrm>
            <a:off x="2504767" y="584668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链接错误：未定义的引用</a:t>
            </a:r>
          </a:p>
        </p:txBody>
      </p:sp>
    </p:spTree>
    <p:extLst>
      <p:ext uri="{BB962C8B-B14F-4D97-AF65-F5344CB8AC3E}">
        <p14:creationId xmlns:p14="http://schemas.microsoft.com/office/powerpoint/2010/main" val="244650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使用头文件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02" y="1368152"/>
            <a:ext cx="8839894" cy="5445224"/>
          </a:xfrm>
        </p:spPr>
        <p:txBody>
          <a:bodyPr/>
          <a:lstStyle/>
          <a:p>
            <a:r>
              <a:rPr kumimoji="1" lang="zh-CN" altLang="en-US" sz="3200" dirty="0"/>
              <a:t>使用原因</a:t>
            </a:r>
            <a:endParaRPr kumimoji="1" lang="en-US" altLang="zh-CN" sz="3200" dirty="0"/>
          </a:p>
          <a:p>
            <a:pPr lvl="1"/>
            <a:r>
              <a:rPr kumimoji="1" lang="zh-CN" altLang="en-US" sz="2800" dirty="0"/>
              <a:t>有时辅助函数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如全局函数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会在多个源文件中被使用</a:t>
            </a:r>
            <a:endParaRPr kumimoji="1" lang="en-US" altLang="zh-CN" sz="2800" b="0" dirty="0"/>
          </a:p>
          <a:p>
            <a:r>
              <a:rPr kumimoji="1" lang="zh-CN" altLang="en-US" sz="3200" dirty="0"/>
              <a:t>头文件</a:t>
            </a:r>
            <a:r>
              <a:rPr kumimoji="1" lang="en-US" altLang="zh-CN" sz="3200" dirty="0"/>
              <a:t>(.h)</a:t>
            </a:r>
          </a:p>
          <a:p>
            <a:pPr lvl="1"/>
            <a:r>
              <a:rPr kumimoji="1" lang="zh-CN" altLang="en-US" sz="2800" dirty="0"/>
              <a:t>避免反复编写同一段声明</a:t>
            </a:r>
            <a:endParaRPr kumimoji="1" lang="en-US" altLang="zh-CN" sz="2800" b="0" dirty="0"/>
          </a:p>
          <a:p>
            <a:pPr lvl="1"/>
            <a:r>
              <a:rPr kumimoji="1" lang="zh-CN" altLang="en-US" sz="2800" dirty="0"/>
              <a:t>统一辅助函数的声明，避免错误</a:t>
            </a:r>
            <a:endParaRPr kumimoji="1" lang="en-US" altLang="zh-CN" sz="2800" dirty="0"/>
          </a:p>
          <a:p>
            <a:r>
              <a:rPr kumimoji="1" lang="en-US" altLang="zh-CN" sz="3200" dirty="0"/>
              <a:t>#include </a:t>
            </a:r>
            <a:r>
              <a:rPr kumimoji="1" lang="zh-CN" altLang="en-US" sz="3200" dirty="0">
                <a:latin typeface="华文楷体" panose="02010600040101010101" pitchFamily="2" charset="-122"/>
              </a:rPr>
              <a:t>预编译指令</a:t>
            </a:r>
            <a:endParaRPr kumimoji="1" lang="en-US" altLang="zh-CN" sz="3200" dirty="0">
              <a:latin typeface="华文楷体" panose="02010600040101010101" pitchFamily="2" charset="-122"/>
            </a:endParaRPr>
          </a:p>
          <a:p>
            <a:pPr lvl="1"/>
            <a:r>
              <a:rPr kumimoji="1" lang="zh-CN" altLang="en-US" sz="2800" dirty="0"/>
              <a:t>将被包含的文件代码，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直接复制</a:t>
            </a:r>
            <a:r>
              <a:rPr kumimoji="1" lang="zh-CN" altLang="en-US" sz="2800" dirty="0"/>
              <a:t>到当前文件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一般被用于包含头文件（实际也能包含任意代码）</a:t>
            </a:r>
            <a:endParaRPr kumimoji="1" lang="en-US" altLang="zh-CN" sz="28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70851C9-04EF-7E42-B239-C91DA92B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58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1116013" y="1341438"/>
            <a:ext cx="2967777" cy="64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2" name="Text Box 11"/>
          <p:cNvSpPr txBox="1">
            <a:spLocks noChangeArrowheads="1"/>
          </p:cNvSpPr>
          <p:nvPr/>
        </p:nvSpPr>
        <p:spPr bwMode="auto">
          <a:xfrm>
            <a:off x="4643438" y="1341438"/>
            <a:ext cx="3240087" cy="1200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1187450" y="2636838"/>
            <a:ext cx="5795176" cy="4081117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ex5_main.cpp </a:t>
            </a:r>
          </a:p>
          <a:p>
            <a:pPr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ADD()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使用头文件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122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6752"/>
            <a:ext cx="8047806" cy="4749029"/>
          </a:xfrm>
        </p:spPr>
        <p:txBody>
          <a:bodyPr/>
          <a:lstStyle/>
          <a:p>
            <a:r>
              <a:rPr lang="zh-CN" altLang="en-US" sz="3200" dirty="0"/>
              <a:t>函数声明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函数定义（也叫实现）</a:t>
            </a:r>
            <a:endParaRPr lang="en-US" altLang="zh-CN" sz="3200" dirty="0"/>
          </a:p>
          <a:p>
            <a:pPr marL="457200" lvl="1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同一个函数可以有多次声明，但只能有一次实现</a:t>
            </a:r>
            <a:endParaRPr lang="en-US" altLang="zh-CN" sz="3200" dirty="0"/>
          </a:p>
          <a:p>
            <a:pPr lvl="1"/>
            <a:r>
              <a:rPr lang="zh-CN" altLang="en-US" sz="2800" dirty="0"/>
              <a:t>多次实现会导致链接错误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DFEC97C9-AA4D-4410-A22C-F5E57C3E2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1772816"/>
            <a:ext cx="3919961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50687987-A597-4F15-B38C-F8315929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3469210"/>
            <a:ext cx="6638654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{return a + b;}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1A57A8-0518-4511-BF07-A440BC0E0060}"/>
              </a:ext>
            </a:extLst>
          </p:cNvPr>
          <p:cNvSpPr txBox="1"/>
          <p:nvPr/>
        </p:nvSpPr>
        <p:spPr>
          <a:xfrm>
            <a:off x="893556" y="5551249"/>
            <a:ext cx="7782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Consolas" panose="020B0609020204030204" pitchFamily="49" charset="0"/>
              </a:rPr>
              <a:t>func</a:t>
            </a:r>
            <a:r>
              <a:rPr lang="en-US" altLang="zh-CN" dirty="0" err="1">
                <a:latin typeface="Consolas" panose="020B0609020204030204" pitchFamily="49" charset="0"/>
              </a:rPr>
              <a:t>.o</a:t>
            </a:r>
            <a:r>
              <a:rPr lang="en-US" altLang="zh-CN" dirty="0">
                <a:latin typeface="Consolas" panose="020B0609020204030204" pitchFamily="49" charset="0"/>
              </a:rPr>
              <a:t>: In function `ADD(int, int)':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func.cpp:(.text+0x0):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multiple definition </a:t>
            </a:r>
            <a:r>
              <a:rPr lang="en-US" altLang="zh-CN" dirty="0">
                <a:latin typeface="Consolas" panose="020B0609020204030204" pitchFamily="49" charset="0"/>
              </a:rPr>
              <a:t>of `ADD(int, int)'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main.o:main.cpp</a:t>
            </a:r>
            <a:r>
              <a:rPr lang="en-US" altLang="zh-CN" dirty="0">
                <a:latin typeface="Consolas" panose="020B0609020204030204" pitchFamily="49" charset="0"/>
              </a:rPr>
              <a:t>:(.text+0x0): first defined here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0963D61-814B-4BD7-9A82-92C39736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2317082"/>
            <a:ext cx="5776238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  </a:t>
            </a:r>
            <a:r>
              <a:rPr lang="en-US" altLang="zh-CN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变量名可省略</a:t>
            </a:r>
          </a:p>
        </p:txBody>
      </p:sp>
    </p:spTree>
    <p:extLst>
      <p:ext uri="{BB962C8B-B14F-4D97-AF65-F5344CB8AC3E}">
        <p14:creationId xmlns:p14="http://schemas.microsoft.com/office/powerpoint/2010/main" val="306369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上期要点回顾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命令提示符</a:t>
            </a:r>
            <a:endParaRPr lang="en-US" altLang="zh-CN" dirty="0"/>
          </a:p>
          <a:p>
            <a:r>
              <a:rPr lang="en-US" altLang="zh-CN" dirty="0"/>
              <a:t>1.2</a:t>
            </a:r>
            <a:r>
              <a:rPr lang="zh-CN" altLang="en-US" dirty="0"/>
              <a:t> 环境变量设置</a:t>
            </a:r>
          </a:p>
          <a:p>
            <a:r>
              <a:rPr lang="en-US" altLang="zh-CN" dirty="0"/>
              <a:t>1.3</a:t>
            </a:r>
            <a:r>
              <a:rPr lang="zh-CN" altLang="en-US" dirty="0"/>
              <a:t> 主流编译器及</a:t>
            </a:r>
            <a:r>
              <a:rPr lang="en-US" altLang="zh-CN" dirty="0"/>
              <a:t>IDE</a:t>
            </a:r>
            <a:endParaRPr lang="en-US" altLang="zh-TW" dirty="0"/>
          </a:p>
          <a:p>
            <a:r>
              <a:rPr lang="en-US" altLang="zh-CN" dirty="0"/>
              <a:t>1.4</a:t>
            </a:r>
            <a:r>
              <a:rPr lang="zh-CN" altLang="en-US" dirty="0"/>
              <a:t> </a:t>
            </a:r>
            <a:r>
              <a:rPr lang="en-US" altLang="zh-CN" dirty="0" err="1"/>
              <a:t>ssh</a:t>
            </a:r>
            <a:r>
              <a:rPr lang="zh-CN" altLang="en-US" dirty="0"/>
              <a:t>远程登录与操作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491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变量也可以有声明和定义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变量定义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问题：以下是变量声明还是变量定义？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50687987-A597-4F15-B38C-F8315929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3366565"/>
            <a:ext cx="5112568" cy="9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 = 0;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定义并初始化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定义数组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5184B2DE-473E-4428-B7E2-F53711D91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5085184"/>
            <a:ext cx="1656184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92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zh-CN" altLang="en-US" dirty="0"/>
              <a:t>声明与定义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15796ECA-8E23-014B-B553-C5780175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637" y="1407915"/>
            <a:ext cx="3771287" cy="833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BDAE58F-2538-604F-B2BB-F09E06397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059" y="2560836"/>
            <a:ext cx="3747865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212D17-32A1-9542-A2DE-A3425FEF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18B82F-718C-471C-AF40-5018FE1819CE}"/>
              </a:ext>
            </a:extLst>
          </p:cNvPr>
          <p:cNvSpPr txBox="1"/>
          <p:nvPr/>
        </p:nvSpPr>
        <p:spPr>
          <a:xfrm>
            <a:off x="660146" y="5373216"/>
            <a:ext cx="65426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num.o</a:t>
            </a:r>
            <a:r>
              <a:rPr lang="en-US" altLang="zh-CN" sz="2800" b="1" dirty="0"/>
              <a:t>:(.bss+0x0): </a:t>
            </a:r>
            <a:r>
              <a:rPr lang="en-US" altLang="zh-CN" sz="2800" b="1" dirty="0">
                <a:solidFill>
                  <a:srgbClr val="C00000"/>
                </a:solidFill>
              </a:rPr>
              <a:t>multiple definition </a:t>
            </a:r>
            <a:r>
              <a:rPr lang="en-US" altLang="zh-CN" sz="2800" b="1" dirty="0"/>
              <a:t>of `a'</a:t>
            </a:r>
          </a:p>
          <a:p>
            <a:r>
              <a:rPr lang="en-US" altLang="zh-CN" sz="2800" b="1" dirty="0" err="1"/>
              <a:t>main.o</a:t>
            </a:r>
            <a:r>
              <a:rPr lang="en-US" altLang="zh-CN" sz="2800" b="1" dirty="0"/>
              <a:t>:(.bss+0x0): first defined here</a:t>
            </a:r>
            <a:endParaRPr lang="zh-CN" alt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80E576-D3A6-9C47-B721-BEAEBBCD5A5D}"/>
              </a:ext>
            </a:extLst>
          </p:cNvPr>
          <p:cNvSpPr/>
          <p:nvPr/>
        </p:nvSpPr>
        <p:spPr>
          <a:xfrm>
            <a:off x="2433069" y="4935284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num.cpp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ex6.cpp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–o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58" y="1512168"/>
            <a:ext cx="9127926" cy="5229200"/>
          </a:xfrm>
        </p:spPr>
        <p:txBody>
          <a:bodyPr/>
          <a:lstStyle/>
          <a:p>
            <a:r>
              <a:rPr lang="zh-CN" altLang="en-US" sz="3200" dirty="0"/>
              <a:t>是变量定义！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声明：告诉编译器关于变量名称、变量类型、变量大小、函数名称、结构名称、大小等等信息，在声明阶段不会给变量分配任何的内存。</a:t>
            </a:r>
          </a:p>
          <a:p>
            <a:r>
              <a:rPr lang="zh-CN" altLang="en-US" sz="3200" dirty="0"/>
              <a:t>定义：定义是在变量声明后，给它分配上内存。可以看成“</a:t>
            </a:r>
            <a:r>
              <a:rPr lang="zh-CN" altLang="en-US" sz="3200" dirty="0">
                <a:solidFill>
                  <a:srgbClr val="FF0000"/>
                </a:solidFill>
              </a:rPr>
              <a:t>定义 </a:t>
            </a:r>
            <a:r>
              <a:rPr lang="en-US" altLang="zh-CN" sz="3200" dirty="0">
                <a:solidFill>
                  <a:srgbClr val="FF0000"/>
                </a:solidFill>
              </a:rPr>
              <a:t>= </a:t>
            </a:r>
            <a:r>
              <a:rPr lang="zh-CN" altLang="en-US" sz="3200" dirty="0">
                <a:solidFill>
                  <a:srgbClr val="FF0000"/>
                </a:solidFill>
              </a:rPr>
              <a:t>声明 </a:t>
            </a:r>
            <a:r>
              <a:rPr lang="en-US" altLang="zh-CN" sz="3200" dirty="0">
                <a:solidFill>
                  <a:srgbClr val="FF0000"/>
                </a:solidFill>
              </a:rPr>
              <a:t>+ </a:t>
            </a:r>
            <a:r>
              <a:rPr lang="zh-CN" altLang="en-US" sz="3200" dirty="0">
                <a:solidFill>
                  <a:srgbClr val="FF0000"/>
                </a:solidFill>
              </a:rPr>
              <a:t>内存分配</a:t>
            </a:r>
            <a:r>
              <a:rPr lang="zh-CN" altLang="en-US" sz="3200" dirty="0"/>
              <a:t>”。</a:t>
            </a:r>
            <a:endParaRPr lang="en-US" altLang="zh-CN" sz="3200" dirty="0"/>
          </a:p>
          <a:p>
            <a:r>
              <a:rPr lang="zh-CN" altLang="en-US" sz="3200" dirty="0"/>
              <a:t>如何</a:t>
            </a:r>
            <a:r>
              <a:rPr lang="zh-CN" altLang="en-US" sz="3200" dirty="0">
                <a:solidFill>
                  <a:srgbClr val="FF0000"/>
                </a:solidFill>
              </a:rPr>
              <a:t>进行变量声明</a:t>
            </a:r>
            <a:r>
              <a:rPr lang="zh-CN" altLang="en-US" sz="3200" dirty="0">
                <a:solidFill>
                  <a:schemeClr val="tx1"/>
                </a:solidFill>
              </a:rPr>
              <a:t>？</a:t>
            </a:r>
            <a:endParaRPr lang="en-US" altLang="zh-CN" sz="3200" dirty="0">
              <a:solidFill>
                <a:schemeClr val="tx1"/>
              </a:solidFill>
            </a:endParaRPr>
          </a:p>
          <a:p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5184B2DE-473E-4428-B7E2-F53711D91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039503"/>
            <a:ext cx="5616624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定义但不初始化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078B4D7-E542-41E5-86FF-1EE2EE9B931A}"/>
              </a:ext>
            </a:extLst>
          </p:cNvPr>
          <p:cNvSpPr/>
          <p:nvPr/>
        </p:nvSpPr>
        <p:spPr>
          <a:xfrm>
            <a:off x="5364088" y="476672"/>
            <a:ext cx="352839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小知识：全局变量即使不初始化，也会默认为</a:t>
            </a:r>
            <a:r>
              <a:rPr lang="en-US" altLang="zh-CN" sz="2000" dirty="0"/>
              <a:t>0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81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5180-C262-4B27-BDE7-DC6721C8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</a:t>
            </a:r>
            <a:r>
              <a:rPr lang="zh-CN" altLang="en-US" dirty="0"/>
              <a:t>关键字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8FD57-1854-4FBD-9652-15FEA0840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28800"/>
            <a:ext cx="8983910" cy="4749029"/>
          </a:xfrm>
        </p:spPr>
        <p:txBody>
          <a:bodyPr/>
          <a:lstStyle/>
          <a:p>
            <a:r>
              <a:rPr lang="zh-CN" altLang="en-US" sz="3200" dirty="0"/>
              <a:t>变量的声明：</a:t>
            </a:r>
            <a:r>
              <a:rPr lang="en-US" altLang="zh-CN" sz="3200" dirty="0">
                <a:solidFill>
                  <a:srgbClr val="C00000"/>
                </a:solidFill>
              </a:rPr>
              <a:t>extern</a:t>
            </a:r>
            <a:r>
              <a:rPr lang="zh-CN" altLang="en-US" sz="3200" dirty="0">
                <a:solidFill>
                  <a:srgbClr val="C00000"/>
                </a:solidFill>
              </a:rPr>
              <a:t>关键字</a:t>
            </a:r>
            <a:endParaRPr lang="en-US" altLang="zh-CN" sz="3200" dirty="0">
              <a:solidFill>
                <a:srgbClr val="C00000"/>
              </a:solidFill>
            </a:endParaRPr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en-US" altLang="zh-CN" sz="3200" dirty="0"/>
              <a:t>extern</a:t>
            </a:r>
            <a:r>
              <a:rPr lang="zh-CN" altLang="en-US" sz="3200" dirty="0"/>
              <a:t>关键字也可以用于函数声明</a:t>
            </a:r>
            <a:endParaRPr lang="en-US" altLang="zh-CN" sz="3200" dirty="0"/>
          </a:p>
          <a:p>
            <a:pPr lvl="1"/>
            <a:r>
              <a:rPr lang="zh-CN" altLang="en-US" sz="2800" b="1" dirty="0"/>
              <a:t>但</a:t>
            </a:r>
            <a:r>
              <a:rPr lang="en-US" altLang="zh-CN" sz="2800" b="1" dirty="0"/>
              <a:t>extern</a:t>
            </a:r>
            <a:r>
              <a:rPr lang="zh-CN" altLang="en-US" sz="2800" b="1" dirty="0"/>
              <a:t>对于函数声明不是必须的。</a:t>
            </a:r>
            <a:endParaRPr lang="en-US" altLang="zh-CN" sz="2800" b="1" dirty="0"/>
          </a:p>
          <a:p>
            <a:pPr marL="457200" lvl="1" indent="0">
              <a:buNone/>
            </a:pPr>
            <a:endParaRPr lang="en-US" altLang="zh-CN" sz="3200" b="1" dirty="0"/>
          </a:p>
          <a:p>
            <a:r>
              <a:rPr lang="en-US" altLang="zh-CN" sz="3200" b="1" dirty="0"/>
              <a:t>extern</a:t>
            </a:r>
            <a:r>
              <a:rPr lang="zh-CN" altLang="en-US" sz="3200" b="1" dirty="0"/>
              <a:t>通常用</a:t>
            </a:r>
            <a:r>
              <a:rPr lang="zh-CN" altLang="en-US" sz="3200" dirty="0"/>
              <a:t>在</a:t>
            </a:r>
            <a:r>
              <a:rPr lang="zh-CN" altLang="en-US" sz="3200" b="1" dirty="0"/>
              <a:t>全局变量在不同文件内的共享</a:t>
            </a:r>
            <a:endParaRPr lang="en-US" altLang="zh-CN" sz="3200" b="1" dirty="0"/>
          </a:p>
          <a:p>
            <a:endParaRPr lang="zh-CN" altLang="en-US" sz="3200" dirty="0"/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3C4DAA7F-09C0-4E7D-AA7E-197245962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6" y="2204864"/>
            <a:ext cx="6912768" cy="9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x;  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声明变量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声明数组变量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FF48097F-56F9-498E-9294-8375F5BC5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4271751"/>
            <a:ext cx="5899670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ADD(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93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en-US" altLang="zh-CN" dirty="0"/>
              <a:t>extern</a:t>
            </a:r>
            <a:r>
              <a:rPr kumimoji="1" lang="zh-CN" altLang="en-US" dirty="0"/>
              <a:t>关键字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F49AB746-6769-9B40-A16F-CB91895CD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509919"/>
            <a:ext cx="3600400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num.h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，声明变量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c[5];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15796ECA-8E23-014B-B553-C5780175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145" y="1509919"/>
            <a:ext cx="3771287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，定义变量的初值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c[5];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BDAE58F-2538-604F-B2BB-F09E06397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3147933"/>
            <a:ext cx="7704856" cy="2585323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c[0]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212D17-32A1-9542-A2DE-A3425FEF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269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链接 </a:t>
            </a:r>
            <a:r>
              <a:rPr kumimoji="1" lang="en-US" altLang="zh-CN" dirty="0"/>
              <a:t>--</a:t>
            </a:r>
            <a:r>
              <a:rPr kumimoji="1" lang="zh-CN" altLang="en-US" dirty="0"/>
              <a:t> 函数 和 全局变量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dirty="0"/>
              <a:t>为什么只在头文件</a:t>
            </a:r>
            <a:r>
              <a:rPr kumimoji="1" lang="en-US" altLang="zh-CN" dirty="0"/>
              <a:t>(.h)</a:t>
            </a:r>
            <a:r>
              <a:rPr kumimoji="1" lang="zh-CN" altLang="en-US" dirty="0"/>
              <a:t>进行</a:t>
            </a:r>
            <a:r>
              <a:rPr kumimoji="1" lang="zh-CN" altLang="en-US" dirty="0">
                <a:solidFill>
                  <a:srgbClr val="FF0000"/>
                </a:solidFill>
              </a:rPr>
              <a:t>函数声明</a:t>
            </a:r>
            <a:r>
              <a:rPr kumimoji="1" lang="zh-CN" altLang="en-US" dirty="0"/>
              <a:t>而不实现（定义）</a:t>
            </a:r>
            <a:r>
              <a:rPr kumimoji="1" lang="zh-CN" altLang="en-US" dirty="0">
                <a:solidFill>
                  <a:srgbClr val="FF0000"/>
                </a:solidFill>
              </a:rPr>
              <a:t>函数体</a:t>
            </a:r>
            <a:r>
              <a:rPr kumimoji="1" lang="zh-CN" altLang="en-US" dirty="0"/>
              <a:t>？</a:t>
            </a:r>
            <a:endParaRPr kumimoji="1" lang="en-US" altLang="zh-CN" sz="2400" dirty="0"/>
          </a:p>
          <a:p>
            <a:pPr lvl="1"/>
            <a:r>
              <a:rPr kumimoji="1" lang="zh-CN" altLang="en-US" dirty="0"/>
              <a:t>若函数没定义成局部函数而又有多个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文件包含此头文件，在链接时因发现多个相同的函数实现而发生错误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换句话说，如果把定义放进头文件中，每</a:t>
            </a:r>
            <a:r>
              <a:rPr kumimoji="1" lang="en-US" altLang="zh-CN" dirty="0">
                <a:solidFill>
                  <a:srgbClr val="FF0000"/>
                </a:solidFill>
              </a:rPr>
              <a:t>include</a:t>
            </a:r>
            <a:r>
              <a:rPr kumimoji="1" lang="zh-CN" altLang="en-US" dirty="0"/>
              <a:t>一次头文件，标识符对应函数就被定义一次，重复定义在多文件的编译连接时容易出问题。</a:t>
            </a:r>
            <a:endParaRPr kumimoji="1" lang="en-US" altLang="zh-CN" sz="2800" dirty="0"/>
          </a:p>
          <a:p>
            <a:r>
              <a:rPr kumimoji="1" lang="zh-CN" altLang="en-US" dirty="0"/>
              <a:t>若头文件中定义全局变量且多个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文件包含此头文件，在链接时会因</a:t>
            </a:r>
            <a:r>
              <a:rPr kumimoji="1" lang="zh-CN" altLang="en-US" dirty="0">
                <a:solidFill>
                  <a:srgbClr val="FF0000"/>
                </a:solidFill>
              </a:rPr>
              <a:t>重复定义</a:t>
            </a:r>
            <a:r>
              <a:rPr kumimoji="1" lang="zh-CN" altLang="en-US" dirty="0"/>
              <a:t>而发生错误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0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 </a:t>
            </a:r>
            <a:r>
              <a:rPr kumimoji="1" lang="en" altLang="zh-CN" sz="3200" dirty="0">
                <a:solidFill>
                  <a:srgbClr val="FF0000"/>
                </a:solidFill>
              </a:rPr>
              <a:t>#define</a:t>
            </a:r>
            <a:r>
              <a:rPr kumimoji="1" lang="zh-CN" altLang="en-US" sz="3200" dirty="0"/>
              <a:t>是</a:t>
            </a:r>
            <a:r>
              <a:rPr kumimoji="1" lang="en" altLang="zh-CN" sz="3200" dirty="0"/>
              <a:t>C++</a:t>
            </a:r>
            <a:r>
              <a:rPr kumimoji="1" lang="zh-CN" altLang="en-US" sz="3200" dirty="0"/>
              <a:t>语言中的一个</a:t>
            </a:r>
            <a:r>
              <a:rPr kumimoji="1" lang="zh-CN" altLang="en-US" sz="3200" dirty="0">
                <a:solidFill>
                  <a:srgbClr val="FF0000"/>
                </a:solidFill>
              </a:rPr>
              <a:t>预编译指令</a:t>
            </a:r>
            <a:r>
              <a:rPr kumimoji="1" lang="zh-CN" altLang="en-US" sz="3200" dirty="0"/>
              <a:t>，它用来将一个标识符定义为一个字符串，该标识符被称为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宏名</a:t>
            </a:r>
            <a:r>
              <a:rPr kumimoji="1" lang="zh-CN" altLang="en-US" sz="3200" dirty="0"/>
              <a:t>，被定义的字符串称为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替换文本</a:t>
            </a:r>
            <a:r>
              <a:rPr kumimoji="1" lang="zh-CN" altLang="en-US" sz="3200" dirty="0"/>
              <a:t>。</a:t>
            </a:r>
          </a:p>
          <a:p>
            <a:endParaRPr kumimoji="1" lang="zh-CN" altLang="en-US" sz="3200" dirty="0"/>
          </a:p>
          <a:p>
            <a:r>
              <a:rPr kumimoji="1" lang="zh-CN" altLang="en-US" sz="3200" dirty="0"/>
              <a:t>在程序被编译前，先将宏名用被定义的字符串替换，这称为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宏替换</a:t>
            </a:r>
            <a:r>
              <a:rPr kumimoji="1" lang="zh-CN" altLang="en-US" sz="3200" dirty="0"/>
              <a:t>，替换后才进行编译，宏替换是简单的替换。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90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简单的宏替换</a:t>
            </a:r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" altLang="zh-CN" sz="3200" dirty="0"/>
              <a:t>C++</a:t>
            </a:r>
            <a:r>
              <a:rPr kumimoji="1" lang="zh-CN" altLang="en-US" sz="3200" dirty="0"/>
              <a:t>中，这种替换一般被</a:t>
            </a:r>
            <a:r>
              <a:rPr kumimoji="1" lang="en" altLang="zh-CN" sz="3200" dirty="0" err="1"/>
              <a:t>const</a:t>
            </a:r>
            <a:r>
              <a:rPr kumimoji="1" lang="zh-CN" altLang="en-US" sz="3200" dirty="0"/>
              <a:t>取代，进而能保证</a:t>
            </a:r>
            <a:r>
              <a:rPr kumimoji="1" lang="zh-CN" altLang="en-US" sz="3200" dirty="0">
                <a:solidFill>
                  <a:srgbClr val="FF0000"/>
                </a:solidFill>
              </a:rPr>
              <a:t>类型</a:t>
            </a:r>
            <a:r>
              <a:rPr kumimoji="1" lang="zh-CN" altLang="en-US" sz="3200" dirty="0"/>
              <a:t>的正确性。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8EA6A0-5572-744A-B28D-7D148D613F09}"/>
              </a:ext>
            </a:extLst>
          </p:cNvPr>
          <p:cNvSpPr txBox="1"/>
          <p:nvPr/>
        </p:nvSpPr>
        <p:spPr>
          <a:xfrm>
            <a:off x="1338672" y="2222865"/>
            <a:ext cx="740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PI </a:t>
            </a:r>
            <a:r>
              <a:rPr lang="it-IT" altLang="zh-CN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399E7E-582C-C442-9728-0FF423AD1048}"/>
              </a:ext>
            </a:extLst>
          </p:cNvPr>
          <p:cNvSpPr txBox="1"/>
          <p:nvPr/>
        </p:nvSpPr>
        <p:spPr>
          <a:xfrm>
            <a:off x="1354075" y="4869160"/>
            <a:ext cx="740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double PI = </a:t>
            </a:r>
            <a:r>
              <a:rPr lang="it-IT" altLang="zh-CN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</a:p>
        </p:txBody>
      </p:sp>
    </p:spTree>
    <p:extLst>
      <p:ext uri="{BB962C8B-B14F-4D97-AF65-F5344CB8AC3E}">
        <p14:creationId xmlns:p14="http://schemas.microsoft.com/office/powerpoint/2010/main" val="2380778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带参数的宏定义</a:t>
            </a: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lang="zh-CN" altLang="en-US" sz="3200" dirty="0">
                <a:latin typeface="华文楷体" panose="02010600040101010101" pitchFamily="2" charset="-122"/>
              </a:rPr>
              <a:t>在</a:t>
            </a:r>
            <a:r>
              <a:rPr lang="en-US" altLang="zh-CN" sz="3200" dirty="0">
                <a:latin typeface="华文楷体" panose="02010600040101010101" pitchFamily="2" charset="-122"/>
              </a:rPr>
              <a:t>C++</a:t>
            </a:r>
            <a:r>
              <a:rPr lang="zh-CN" altLang="en-US" sz="3200" dirty="0">
                <a:latin typeface="华文楷体" panose="02010600040101010101" pitchFamily="2" charset="-122"/>
              </a:rPr>
              <a:t>中，这种替换一般被内联函数取代，进而能保证类型的正确性。（下节课内容）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6C7C53-00ED-0B4F-9E82-EE20D2AEF468}"/>
              </a:ext>
            </a:extLst>
          </p:cNvPr>
          <p:cNvSpPr txBox="1"/>
          <p:nvPr/>
        </p:nvSpPr>
        <p:spPr>
          <a:xfrm>
            <a:off x="827584" y="2258869"/>
            <a:ext cx="7876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参数表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sqr(x) (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BFF005-5E1B-6C47-B1CC-EA675FD9DD34}"/>
              </a:ext>
            </a:extLst>
          </p:cNvPr>
          <p:cNvSpPr txBox="1"/>
          <p:nvPr/>
        </p:nvSpPr>
        <p:spPr>
          <a:xfrm>
            <a:off x="855204" y="3327326"/>
            <a:ext cx="185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(3+2)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9A01E49-000B-0344-98EA-4481E76CC414}"/>
              </a:ext>
            </a:extLst>
          </p:cNvPr>
          <p:cNvSpPr/>
          <p:nvPr/>
        </p:nvSpPr>
        <p:spPr>
          <a:xfrm>
            <a:off x="2777072" y="3336908"/>
            <a:ext cx="11674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E196A2-8739-064C-BA2B-70150DF15519}"/>
              </a:ext>
            </a:extLst>
          </p:cNvPr>
          <p:cNvSpPr txBox="1"/>
          <p:nvPr/>
        </p:nvSpPr>
        <p:spPr>
          <a:xfrm>
            <a:off x="4068366" y="3284984"/>
            <a:ext cx="46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(3+2) * (3+2) ) = 25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BAAEC6-7F0E-9244-B377-352390F88778}"/>
              </a:ext>
            </a:extLst>
          </p:cNvPr>
          <p:cNvSpPr txBox="1"/>
          <p:nvPr/>
        </p:nvSpPr>
        <p:spPr>
          <a:xfrm>
            <a:off x="894327" y="5341272"/>
            <a:ext cx="7588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double </a:t>
            </a:r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(double x)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									{return x * x;}</a:t>
            </a:r>
          </a:p>
        </p:txBody>
      </p:sp>
    </p:spTree>
    <p:extLst>
      <p:ext uri="{BB962C8B-B14F-4D97-AF65-F5344CB8AC3E}">
        <p14:creationId xmlns:p14="http://schemas.microsoft.com/office/powerpoint/2010/main" val="841777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-56803"/>
            <a:ext cx="7886700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0728"/>
            <a:ext cx="8119814" cy="5112568"/>
          </a:xfrm>
        </p:spPr>
        <p:txBody>
          <a:bodyPr/>
          <a:lstStyle/>
          <a:p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防止头文件被重复包含</a:t>
            </a:r>
            <a:endParaRPr lang="en-US" altLang="zh-CN" sz="30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方法一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header guards 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方法二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#pragma once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marL="457200" lvl="1" indent="0">
              <a:buNone/>
            </a:pPr>
            <a:endParaRPr kumimoji="1" lang="en-US" altLang="zh-CN" sz="3200" dirty="0"/>
          </a:p>
          <a:p>
            <a:endParaRPr lang="en-US" altLang="zh-CN" sz="32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越来越多编译器支持 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</a:t>
            </a:r>
          </a:p>
          <a:p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比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header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 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guards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更简单，且保证物理上的同一文件不被编译</a:t>
            </a:r>
            <a:r>
              <a:rPr lang="en-US" altLang="zh-CN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/</a:t>
            </a:r>
            <a:r>
              <a:rPr lang="zh-CN" altLang="en-US" sz="3000" dirty="0">
                <a:solidFill>
                  <a:srgbClr val="002060"/>
                </a:solidFill>
                <a:latin typeface="华文楷体" panose="02010600040101010101" pitchFamily="2" charset="-122"/>
              </a:rPr>
              <a:t>读取多次，更快</a:t>
            </a:r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C66A22-B057-FC41-9C17-0B8341EE02C6}"/>
              </a:ext>
            </a:extLst>
          </p:cNvPr>
          <p:cNvSpPr txBox="1"/>
          <p:nvPr/>
        </p:nvSpPr>
        <p:spPr>
          <a:xfrm>
            <a:off x="1206749" y="1920595"/>
            <a:ext cx="45052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__BODYDEF_H__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 __BODYDEF_H__ 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头文件内容 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BC82BF6-7B57-B54D-8AB4-ABE9384F2643}"/>
              </a:ext>
            </a:extLst>
          </p:cNvPr>
          <p:cNvSpPr/>
          <p:nvPr/>
        </p:nvSpPr>
        <p:spPr>
          <a:xfrm>
            <a:off x="1223889" y="1920595"/>
            <a:ext cx="4488110" cy="18344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形标注 18">
            <a:extLst>
              <a:ext uri="{FF2B5EF4-FFF2-40B4-BE49-F238E27FC236}">
                <a16:creationId xmlns:a16="http://schemas.microsoft.com/office/drawing/2014/main" id="{46509CED-76F7-F549-82FA-15CBDE8EEFBE}"/>
              </a:ext>
            </a:extLst>
          </p:cNvPr>
          <p:cNvSpPr/>
          <p:nvPr/>
        </p:nvSpPr>
        <p:spPr>
          <a:xfrm>
            <a:off x="6032326" y="1124744"/>
            <a:ext cx="2212082" cy="816575"/>
          </a:xfrm>
          <a:prstGeom prst="wedgeEllipseCallout">
            <a:avLst>
              <a:gd name="adj1" fmla="val -75351"/>
              <a:gd name="adj2" fmla="val 844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宏名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2C9D90-B85E-9F4D-8742-7AC3FE1F862D}"/>
              </a:ext>
            </a:extLst>
          </p:cNvPr>
          <p:cNvSpPr txBox="1"/>
          <p:nvPr/>
        </p:nvSpPr>
        <p:spPr>
          <a:xfrm>
            <a:off x="1210197" y="4206848"/>
            <a:ext cx="4505250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头文件内容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086C7C-F24D-6247-9D6C-0DC11F6E70B6}"/>
              </a:ext>
            </a:extLst>
          </p:cNvPr>
          <p:cNvSpPr/>
          <p:nvPr/>
        </p:nvSpPr>
        <p:spPr>
          <a:xfrm>
            <a:off x="1230785" y="4262009"/>
            <a:ext cx="4481214" cy="90948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3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本讲内容提要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1.5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源程序的结构、编译、链接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1.6</a:t>
            </a:r>
            <a:r>
              <a:rPr kumimoji="1" lang="zh-CN" altLang="en-US" dirty="0">
                <a:sym typeface="+mn-ea"/>
              </a:rPr>
              <a:t> 多文件编译和链接过程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1.7</a:t>
            </a:r>
            <a:r>
              <a:rPr lang="zh-CN" altLang="en-US" dirty="0">
                <a:sym typeface="+mn-ea"/>
              </a:rPr>
              <a:t> 宏定义</a:t>
            </a:r>
            <a:endParaRPr kumimoji="1" lang="en-US" altLang="zh-CN" dirty="0">
              <a:sym typeface="+mn-ea"/>
            </a:endParaRPr>
          </a:p>
          <a:p>
            <a:r>
              <a:rPr lang="en-US" altLang="zh-CN" dirty="0"/>
              <a:t>1.8</a:t>
            </a:r>
            <a:r>
              <a:rPr lang="zh-CN" altLang="en-US" dirty="0"/>
              <a:t> 编写</a:t>
            </a:r>
            <a:r>
              <a:rPr lang="en-US" altLang="zh-CN" dirty="0"/>
              <a:t>Make</a:t>
            </a:r>
            <a:r>
              <a:rPr lang="zh-CN" altLang="en-US" dirty="0"/>
              <a:t>工具的脚本程序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1.9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使用</a:t>
            </a:r>
            <a:r>
              <a:rPr lang="zh-TW" altLang="en-US" dirty="0"/>
              <a:t>程序</a:t>
            </a:r>
            <a:r>
              <a:rPr lang="zh-CN" altLang="en-US" dirty="0"/>
              <a:t>主函数</a:t>
            </a:r>
            <a:r>
              <a:rPr lang="zh-TW" altLang="en-US" dirty="0"/>
              <a:t>的命令行参数</a:t>
            </a:r>
            <a:endParaRPr lang="en-US" altLang="zh-TW" dirty="0"/>
          </a:p>
          <a:p>
            <a:r>
              <a:rPr lang="en-US" altLang="zh-CN" dirty="0">
                <a:sym typeface="+mn-ea"/>
              </a:rPr>
              <a:t>1.10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GDB</a:t>
            </a:r>
            <a:r>
              <a:rPr lang="zh-CN" altLang="en-US" dirty="0">
                <a:sym typeface="+mn-ea"/>
              </a:rPr>
              <a:t>调试工具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C3BD7-260C-4BC9-9C17-940D7F59C4D1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63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340548" y="1556792"/>
            <a:ext cx="4519484" cy="956288"/>
          </a:xfrm>
          <a:prstGeom prst="rect">
            <a:avLst/>
          </a:prstGeom>
          <a:solidFill>
            <a:srgbClr val="FF0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2375954" y="2762212"/>
            <a:ext cx="539862" cy="8614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0548" y="3829749"/>
            <a:ext cx="4519484" cy="2248950"/>
          </a:xfrm>
          <a:prstGeom prst="rect">
            <a:avLst/>
          </a:prstGeom>
          <a:solidFill>
            <a:srgbClr val="008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ifndef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FUNC_H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#define FUNC_H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9044" y="1333212"/>
            <a:ext cx="3987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增加预编译指令，防止多次包含同一头文件时出现编译错误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格式：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符号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#define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符号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内容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8190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340548" y="1556792"/>
            <a:ext cx="4519484" cy="956288"/>
          </a:xfrm>
          <a:prstGeom prst="rect">
            <a:avLst/>
          </a:prstGeom>
          <a:solidFill>
            <a:srgbClr val="FF0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0548" y="3829749"/>
            <a:ext cx="4519484" cy="2248950"/>
          </a:xfrm>
          <a:prstGeom prst="rect">
            <a:avLst/>
          </a:prstGeom>
          <a:solidFill>
            <a:srgbClr val="008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Test.h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#pragma once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Class Test{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...//Test</a:t>
            </a:r>
            <a:r>
              <a:rPr lang="zh-CN" altLang="en-US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类的接口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49044" y="1333212"/>
            <a:ext cx="39874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如果在头文件中避免变量和函数定义，是否就不需要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header guards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或者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#pragma</a:t>
            </a: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once</a:t>
            </a:r>
            <a:r>
              <a:rPr lang="zh-CN" altLang="en-US" sz="28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en-US" altLang="zh-CN" sz="2800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05144-3C84-5B47-9F53-95E641996D23}"/>
              </a:ext>
            </a:extLst>
          </p:cNvPr>
          <p:cNvSpPr/>
          <p:nvPr/>
        </p:nvSpPr>
        <p:spPr>
          <a:xfrm>
            <a:off x="5049044" y="3708907"/>
            <a:ext cx="407590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用户自定义类型（下节课开始介绍）通常写在头文件中，如果不使用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header guards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#pragma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once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，当头文件被</a:t>
            </a:r>
            <a:r>
              <a:rPr lang="zh-CN" altLang="en-CN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重复包含时</a:t>
            </a:r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，会导致类型的重复定义</a:t>
            </a:r>
          </a:p>
        </p:txBody>
      </p:sp>
    </p:spTree>
    <p:extLst>
      <p:ext uri="{BB962C8B-B14F-4D97-AF65-F5344CB8AC3E}">
        <p14:creationId xmlns:p14="http://schemas.microsoft.com/office/powerpoint/2010/main" val="410578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用于</a:t>
            </a:r>
            <a:r>
              <a:rPr lang="en-US" altLang="zh-CN" sz="3200" dirty="0">
                <a:latin typeface="华文楷体" panose="02010600040101010101" pitchFamily="2" charset="-122"/>
              </a:rPr>
              <a:t>Debug</a:t>
            </a:r>
            <a:r>
              <a:rPr lang="zh-CN" altLang="en-US" sz="3200" dirty="0">
                <a:latin typeface="华文楷体" panose="02010600040101010101" pitchFamily="2" charset="-122"/>
              </a:rPr>
              <a:t>输出等</a:t>
            </a: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23DD30-1E3A-6C42-A915-FE63C9110E5C}"/>
              </a:ext>
            </a:extLst>
          </p:cNvPr>
          <p:cNvSpPr txBox="1"/>
          <p:nvPr/>
        </p:nvSpPr>
        <p:spPr>
          <a:xfrm>
            <a:off x="834616" y="4137784"/>
            <a:ext cx="7235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#define 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28A154-D98B-2C43-AB4F-8449D4B76B8D}"/>
              </a:ext>
            </a:extLst>
          </p:cNvPr>
          <p:cNvSpPr txBox="1"/>
          <p:nvPr/>
        </p:nvSpPr>
        <p:spPr>
          <a:xfrm>
            <a:off x="834616" y="2046327"/>
            <a:ext cx="76688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标识符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程序段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程序段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73ACB0-9EAA-7E48-929A-8AB80B125FAA}"/>
              </a:ext>
            </a:extLst>
          </p:cNvPr>
          <p:cNvSpPr/>
          <p:nvPr/>
        </p:nvSpPr>
        <p:spPr>
          <a:xfrm>
            <a:off x="834616" y="4612488"/>
            <a:ext cx="7053336" cy="180020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形标注 14">
            <a:extLst>
              <a:ext uri="{FF2B5EF4-FFF2-40B4-BE49-F238E27FC236}">
                <a16:creationId xmlns:a16="http://schemas.microsoft.com/office/drawing/2014/main" id="{97278FA5-40B6-7148-9498-ACC67EDB372A}"/>
              </a:ext>
            </a:extLst>
          </p:cNvPr>
          <p:cNvSpPr/>
          <p:nvPr/>
        </p:nvSpPr>
        <p:spPr>
          <a:xfrm>
            <a:off x="4283968" y="2691361"/>
            <a:ext cx="3600400" cy="1512168"/>
          </a:xfrm>
          <a:prstGeom prst="wedgeEllipseCallout">
            <a:avLst>
              <a:gd name="adj1" fmla="val -51849"/>
              <a:gd name="adj2" fmla="val 854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onsolas" panose="020B0609020204030204" pitchFamily="49" charset="0"/>
              </a:rPr>
              <a:t>控制程序是否输出调试信息</a:t>
            </a:r>
          </a:p>
        </p:txBody>
      </p:sp>
    </p:spTree>
    <p:extLst>
      <p:ext uri="{BB962C8B-B14F-4D97-AF65-F5344CB8AC3E}">
        <p14:creationId xmlns:p14="http://schemas.microsoft.com/office/powerpoint/2010/main" val="98688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C++11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112568"/>
          </a:xfrm>
        </p:spPr>
        <p:txBody>
          <a:bodyPr/>
          <a:lstStyle/>
          <a:p>
            <a:r>
              <a:rPr lang="zh-CN" altLang="en-US" sz="3200" dirty="0"/>
              <a:t> </a:t>
            </a:r>
            <a:r>
              <a:rPr lang="en-US" altLang="zh-CN" sz="3200" dirty="0"/>
              <a:t>C++11</a:t>
            </a:r>
            <a:r>
              <a:rPr lang="zh-CN" altLang="en-US" sz="3200" dirty="0"/>
              <a:t>标准由国际标准化组织（</a:t>
            </a:r>
            <a:r>
              <a:rPr lang="en-US" altLang="zh-CN" sz="3200" dirty="0"/>
              <a:t>ISO</a:t>
            </a:r>
            <a:r>
              <a:rPr lang="zh-CN" altLang="en-US" sz="3200" dirty="0"/>
              <a:t>）和国际电工委员会（</a:t>
            </a:r>
            <a:r>
              <a:rPr lang="en-US" altLang="zh-CN" sz="3200" dirty="0"/>
              <a:t>IEC</a:t>
            </a:r>
            <a:r>
              <a:rPr lang="zh-CN" altLang="en-US" sz="3200" dirty="0"/>
              <a:t>）旗下的</a:t>
            </a:r>
            <a:r>
              <a:rPr lang="en-US" altLang="zh-CN" sz="3200" dirty="0"/>
              <a:t>C++</a:t>
            </a:r>
            <a:r>
              <a:rPr lang="zh-CN" altLang="en-US" sz="3200" dirty="0"/>
              <a:t>标准委员会于</a:t>
            </a:r>
            <a:r>
              <a:rPr lang="en-US" altLang="zh-CN" sz="3200" dirty="0"/>
              <a:t>2011</a:t>
            </a:r>
            <a:r>
              <a:rPr lang="zh-CN" altLang="en-US" sz="3200" dirty="0"/>
              <a:t>年</a:t>
            </a:r>
            <a:r>
              <a:rPr lang="en-US" altLang="zh-CN" sz="3200" dirty="0"/>
              <a:t>9</a:t>
            </a:r>
            <a:r>
              <a:rPr lang="zh-CN" altLang="en-US" sz="3200" dirty="0"/>
              <a:t>月出版</a:t>
            </a:r>
            <a:endParaRPr lang="en-US" altLang="zh-CN" sz="3200" dirty="0"/>
          </a:p>
          <a:p>
            <a:r>
              <a:rPr lang="en-US" altLang="zh-CN" sz="3200" dirty="0"/>
              <a:t>C++11</a:t>
            </a:r>
            <a:r>
              <a:rPr lang="zh-CN" altLang="en-US" sz="3200" dirty="0"/>
              <a:t>标准为</a:t>
            </a:r>
            <a:r>
              <a:rPr lang="en-US" altLang="zh-CN" sz="3200" dirty="0"/>
              <a:t>C++</a:t>
            </a:r>
            <a:r>
              <a:rPr lang="zh-CN" altLang="en-US" sz="3200" dirty="0"/>
              <a:t>编程语言的第三个官方标准，本课程内容均使用</a:t>
            </a:r>
            <a:r>
              <a:rPr lang="en-US" altLang="zh-CN" sz="3200" dirty="0"/>
              <a:t>C++11</a:t>
            </a:r>
            <a:r>
              <a:rPr lang="zh-CN" altLang="en-US" sz="3200" dirty="0"/>
              <a:t>标准</a:t>
            </a:r>
            <a:endParaRPr lang="en-US" altLang="zh-CN" sz="3200" dirty="0"/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确认</a:t>
            </a:r>
            <a:r>
              <a:rPr lang="en-US" altLang="zh-CN" sz="2800" dirty="0">
                <a:cs typeface="Consolas" panose="020B0609020204030204" pitchFamily="49" charset="0"/>
              </a:rPr>
              <a:t>g++</a:t>
            </a:r>
            <a:r>
              <a:rPr lang="zh-CN" altLang="en-US" sz="2800" dirty="0">
                <a:cs typeface="Consolas" panose="020B0609020204030204" pitchFamily="49" charset="0"/>
              </a:rPr>
              <a:t>版本</a:t>
            </a:r>
            <a:r>
              <a:rPr lang="en-US" altLang="zh-CN" sz="2800" dirty="0">
                <a:cs typeface="Consolas" panose="020B0609020204030204" pitchFamily="49" charset="0"/>
              </a:rPr>
              <a:t>&gt;=4.7</a:t>
            </a: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-v</a:t>
            </a:r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以</a:t>
            </a:r>
            <a:r>
              <a:rPr lang="en-US" altLang="zh-CN" sz="2800" dirty="0">
                <a:cs typeface="Consolas" panose="020B0609020204030204" pitchFamily="49" charset="0"/>
              </a:rPr>
              <a:t>C++11</a:t>
            </a:r>
            <a:r>
              <a:rPr lang="zh-CN" altLang="en-US" sz="2800" dirty="0">
                <a:cs typeface="Consolas" panose="020B0609020204030204" pitchFamily="49" charset="0"/>
              </a:rPr>
              <a:t>标准编译</a:t>
            </a:r>
            <a:r>
              <a:rPr lang="en-US" altLang="zh-CN" sz="2800" dirty="0"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</a:t>
            </a:r>
            <a:r>
              <a:rPr lang="en-US" altLang="zh-CN" sz="2400" dirty="0" err="1">
                <a:cs typeface="Consolas" panose="020B0609020204030204" pitchFamily="49" charset="0"/>
              </a:rPr>
              <a:t>std</a:t>
            </a:r>
            <a:r>
              <a:rPr lang="en-US" altLang="zh-CN" sz="2400" dirty="0">
                <a:cs typeface="Consolas" panose="020B0609020204030204" pitchFamily="49" charset="0"/>
              </a:rPr>
              <a:t>=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en-US" altLang="zh-CN" sz="2400" dirty="0">
                <a:cs typeface="Consolas" panose="020B0609020204030204" pitchFamily="49" charset="0"/>
              </a:rPr>
              <a:t>11 ex6.cpp –o ex6</a:t>
            </a:r>
          </a:p>
          <a:p>
            <a:pPr lvl="1"/>
            <a:r>
              <a:rPr lang="en-US" altLang="zh-CN" sz="2800" dirty="0" err="1">
                <a:cs typeface="Consolas" panose="020B0609020204030204" pitchFamily="49" charset="0"/>
              </a:rPr>
              <a:t>VSCode</a:t>
            </a:r>
            <a:r>
              <a:rPr lang="zh-CN" altLang="en-US" sz="2800" dirty="0">
                <a:cs typeface="Consolas" panose="020B0609020204030204" pitchFamily="49" charset="0"/>
              </a:rPr>
              <a:t>中</a:t>
            </a:r>
            <a:endParaRPr lang="en-US" altLang="zh-CN" sz="2800" dirty="0">
              <a:cs typeface="Consolas" panose="020B0609020204030204" pitchFamily="49" charset="0"/>
            </a:endParaRPr>
          </a:p>
          <a:p>
            <a:pPr lvl="2"/>
            <a:r>
              <a:rPr lang="zh-CN" altLang="en-US" sz="2400" dirty="0">
                <a:cs typeface="Consolas" panose="020B0609020204030204" pitchFamily="49" charset="0"/>
              </a:rPr>
              <a:t>查看</a:t>
            </a:r>
            <a:r>
              <a:rPr lang="en-US" altLang="zh-CN" sz="2400" dirty="0">
                <a:cs typeface="Consolas" panose="020B0609020204030204" pitchFamily="49" charset="0"/>
              </a:rPr>
              <a:t>-&gt;</a:t>
            </a:r>
            <a:r>
              <a:rPr lang="zh-CN" altLang="en-US" sz="2400" dirty="0">
                <a:cs typeface="Consolas" panose="020B0609020204030204" pitchFamily="49" charset="0"/>
              </a:rPr>
              <a:t>命令窗口</a:t>
            </a:r>
            <a:r>
              <a:rPr lang="en-US" altLang="zh-CN" sz="2400" dirty="0">
                <a:cs typeface="Consolas" panose="020B0609020204030204" pitchFamily="49" charset="0"/>
              </a:rPr>
              <a:t>-&gt;Edit Configuration</a:t>
            </a:r>
            <a:r>
              <a:rPr lang="zh-CN" altLang="en-US" sz="2400" dirty="0">
                <a:cs typeface="Consolas" panose="020B0609020204030204" pitchFamily="49" charset="0"/>
              </a:rPr>
              <a:t>可编辑</a:t>
            </a:r>
            <a:r>
              <a:rPr lang="en-US" altLang="zh-CN" sz="2400" dirty="0">
                <a:cs typeface="Consolas" panose="020B0609020204030204" pitchFamily="49" charset="0"/>
              </a:rPr>
              <a:t>.</a:t>
            </a:r>
            <a:r>
              <a:rPr lang="en-US" altLang="zh-CN" sz="2400" dirty="0" err="1">
                <a:cs typeface="Consolas" panose="020B0609020204030204" pitchFamily="49" charset="0"/>
              </a:rPr>
              <a:t>vscode</a:t>
            </a:r>
            <a:r>
              <a:rPr lang="en-US" altLang="zh-CN" sz="2400" dirty="0">
                <a:cs typeface="Consolas" panose="020B0609020204030204" pitchFamily="49" charset="0"/>
              </a:rPr>
              <a:t>/</a:t>
            </a:r>
            <a:r>
              <a:rPr lang="en-US" altLang="zh-CN" sz="2400" dirty="0" err="1">
                <a:cs typeface="Consolas" panose="020B0609020204030204" pitchFamily="49" charset="0"/>
              </a:rPr>
              <a:t>c_cpp_properties.json</a:t>
            </a:r>
            <a:r>
              <a:rPr lang="zh-CN" altLang="en-US" sz="2400" dirty="0">
                <a:cs typeface="Consolas" panose="020B0609020204030204" pitchFamily="49" charset="0"/>
              </a:rPr>
              <a:t>，在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标准选项中修改当前使用的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标准</a:t>
            </a:r>
            <a:r>
              <a:rPr lang="en-US" altLang="zh-CN" sz="2400" dirty="0">
                <a:cs typeface="Consolas" panose="020B0609020204030204" pitchFamily="49" charset="0"/>
              </a:rPr>
              <a:t> </a:t>
            </a:r>
          </a:p>
          <a:p>
            <a:pPr lvl="2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254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使得大型编译工作自动化的一种工具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减少编译程序花费的时间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确保使用正确的选项进行编译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确保链接正确的程序模块、程序库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事实上，根据</a:t>
            </a:r>
            <a:r>
              <a:rPr lang="en-US" altLang="zh-CN" dirty="0"/>
              <a:t>MAKE</a:t>
            </a:r>
            <a:r>
              <a:rPr lang="zh-CN" altLang="en-US" dirty="0"/>
              <a:t>的机制，还可以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简化任务的重复执行过程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减少说明文档的编写工作量 </a:t>
            </a:r>
            <a:r>
              <a:rPr lang="zh-CN" altLang="en-US" dirty="0">
                <a:sym typeface="Wingdings" panose="05000000000000000000" pitchFamily="2" charset="2"/>
              </a:rPr>
              <a:t> 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其它创新性的想法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937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28801"/>
            <a:ext cx="7975798" cy="295232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err="1"/>
              <a:t>Makefile</a:t>
            </a:r>
            <a:r>
              <a:rPr lang="zh-CN" altLang="en-US" dirty="0"/>
              <a:t>编写规则</a:t>
            </a:r>
          </a:p>
          <a:p>
            <a:pPr lvl="1"/>
            <a:r>
              <a:rPr lang="zh-CN" altLang="en-US" dirty="0"/>
              <a:t>如果工程没有编译过，那么我们的所有</a:t>
            </a:r>
            <a:r>
              <a:rPr lang="en-US" altLang="zh-CN" dirty="0" err="1"/>
              <a:t>cpp</a:t>
            </a:r>
            <a:r>
              <a:rPr lang="zh-CN" altLang="en-US" dirty="0"/>
              <a:t>文件都要编译并被链接。</a:t>
            </a:r>
            <a:endParaRPr lang="en-US" altLang="zh-CN" dirty="0"/>
          </a:p>
          <a:p>
            <a:pPr lvl="1"/>
            <a:r>
              <a:rPr lang="zh-CN" altLang="en-US" dirty="0"/>
              <a:t>如果工程的某几个</a:t>
            </a:r>
            <a:r>
              <a:rPr lang="en-US" altLang="zh-CN" dirty="0" err="1"/>
              <a:t>cpp</a:t>
            </a:r>
            <a:r>
              <a:rPr lang="zh-CN" altLang="en-US" dirty="0"/>
              <a:t>文件被修改，那么我们只编译被修改的</a:t>
            </a:r>
            <a:r>
              <a:rPr lang="en-US" altLang="zh-CN" dirty="0" err="1"/>
              <a:t>cpp</a:t>
            </a:r>
            <a:r>
              <a:rPr lang="zh-CN" altLang="en-US" dirty="0"/>
              <a:t>文件，并链接目标程序。</a:t>
            </a:r>
            <a:endParaRPr lang="en-US" altLang="zh-CN" dirty="0"/>
          </a:p>
          <a:p>
            <a:pPr lvl="1"/>
            <a:r>
              <a:rPr lang="zh-CN" altLang="en-US" dirty="0"/>
              <a:t>如果工程的头文件被改变了，那么我们需要编译引用了这几个头文件的</a:t>
            </a:r>
            <a:r>
              <a:rPr lang="en-US" altLang="zh-CN" dirty="0" err="1"/>
              <a:t>cpp</a:t>
            </a:r>
            <a:r>
              <a:rPr lang="zh-CN" altLang="en-US" dirty="0"/>
              <a:t>文件，并链接目标程序。</a:t>
            </a:r>
            <a:endParaRPr lang="en-US" altLang="zh-CN" dirty="0"/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45482" y="4597952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target&gt; : &lt;prerequisites&gt;</a:t>
            </a:r>
            <a:b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[tab]		&lt;command&gt;</a:t>
            </a:r>
            <a:endParaRPr lang="zh-CN" altLang="en-US" sz="3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2666" y="5568882"/>
            <a:ext cx="7975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prerequisites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中如果有一个以上的文件比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target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文件要新的话，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command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所定义的命令就会被执行</a:t>
            </a:r>
            <a:endParaRPr lang="zh-CN" altLang="en-US" sz="32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650" y="4581129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格式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181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0A12D8-3FD9-4E6A-B733-3E00480EC67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60338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百闻不如一见，来个例子吧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258888" y="1916113"/>
            <a:ext cx="6160661" cy="369331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THUOOP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THU2020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main main.cpp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student.cpp student_test.cpp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test student_test.cpp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main</a:t>
            </a:r>
            <a:r>
              <a:rPr lang="zh-CN" altLang="en-US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</a:p>
        </p:txBody>
      </p:sp>
      <p:sp>
        <p:nvSpPr>
          <p:cNvPr id="26629" name="AutoShape 6"/>
          <p:cNvSpPr>
            <a:spLocks noChangeArrowheads="1"/>
          </p:cNvSpPr>
          <p:nvPr/>
        </p:nvSpPr>
        <p:spPr bwMode="auto">
          <a:xfrm>
            <a:off x="5435600" y="1485901"/>
            <a:ext cx="1800696" cy="431799"/>
          </a:xfrm>
          <a:prstGeom prst="wedgeRoundRectCallout">
            <a:avLst>
              <a:gd name="adj1" fmla="val -96792"/>
              <a:gd name="adj2" fmla="val 156606"/>
              <a:gd name="adj3" fmla="val 16667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注释以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开头</a:t>
            </a:r>
          </a:p>
        </p:txBody>
      </p:sp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07950" y="5373688"/>
            <a:ext cx="1079500" cy="576262"/>
          </a:xfrm>
          <a:prstGeom prst="wedgeRoundRectCallout">
            <a:avLst>
              <a:gd name="adj1" fmla="val 71619"/>
              <a:gd name="adj2" fmla="val -336225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冒号前为“目标”名</a:t>
            </a:r>
          </a:p>
        </p:txBody>
      </p:sp>
      <p:sp>
        <p:nvSpPr>
          <p:cNvPr id="26631" name="AutoShape 8"/>
          <p:cNvSpPr>
            <a:spLocks noChangeArrowheads="1"/>
          </p:cNvSpPr>
          <p:nvPr/>
        </p:nvSpPr>
        <p:spPr bwMode="auto">
          <a:xfrm>
            <a:off x="6805612" y="6021660"/>
            <a:ext cx="1726827" cy="647700"/>
          </a:xfrm>
          <a:prstGeom prst="wedgeRoundRectCallout">
            <a:avLst>
              <a:gd name="adj1" fmla="val -92856"/>
              <a:gd name="adj2" fmla="val -25854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完成“目标”的指令（过程）</a:t>
            </a:r>
          </a:p>
        </p:txBody>
      </p:sp>
      <p:sp>
        <p:nvSpPr>
          <p:cNvPr id="26632" name="AutoShape 9"/>
          <p:cNvSpPr>
            <a:spLocks noChangeArrowheads="1"/>
          </p:cNvSpPr>
          <p:nvPr/>
        </p:nvSpPr>
        <p:spPr bwMode="auto">
          <a:xfrm>
            <a:off x="6732587" y="2565400"/>
            <a:ext cx="1799851" cy="647700"/>
          </a:xfrm>
          <a:prstGeom prst="wedgeRoundRectCallout">
            <a:avLst>
              <a:gd name="adj1" fmla="val -148347"/>
              <a:gd name="adj2" fmla="val 7011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冒号后为“任务”的“条件”</a:t>
            </a:r>
          </a:p>
        </p:txBody>
      </p:sp>
      <p:sp>
        <p:nvSpPr>
          <p:cNvPr id="3" name="椭圆形标注 2"/>
          <p:cNvSpPr/>
          <p:nvPr/>
        </p:nvSpPr>
        <p:spPr>
          <a:xfrm>
            <a:off x="2771800" y="5968207"/>
            <a:ext cx="2952328" cy="773161"/>
          </a:xfrm>
          <a:prstGeom prst="wedgeEllipseCallout">
            <a:avLst>
              <a:gd name="adj1" fmla="val -88044"/>
              <a:gd name="adj2" fmla="val -1128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2060"/>
                </a:solidFill>
                <a:latin typeface="+mn-ea"/>
              </a:rPr>
              <a:t>指令前必须为</a:t>
            </a:r>
            <a:r>
              <a:rPr lang="en-US" altLang="zh-CN" sz="2000" dirty="0">
                <a:solidFill>
                  <a:srgbClr val="002060"/>
                </a:solidFill>
                <a:latin typeface="+mn-ea"/>
              </a:rPr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2567164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1189038" y="1700858"/>
            <a:ext cx="7127875" cy="1008062"/>
          </a:xfrm>
          <a:prstGeom prst="rect">
            <a:avLst/>
          </a:prstGeom>
          <a:solidFill>
            <a:srgbClr val="FFFF99"/>
          </a:solidFill>
          <a:ln w="9525">
            <a:solidFill>
              <a:srgbClr val="FF9900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92" y="97299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编写 </a:t>
            </a:r>
            <a:r>
              <a:rPr lang="en-US" altLang="zh-CN" b="1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700808"/>
            <a:ext cx="8352159" cy="4825181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charset="2"/>
              <a:buChar char="ü"/>
              <a:defRPr/>
            </a:pPr>
            <a:r>
              <a:rPr lang="zh-CN" altLang="en-US" dirty="0"/>
              <a:t>不怕学习技术（值得学习与掌握的技术）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Char char="ü"/>
              <a:defRPr/>
            </a:pPr>
            <a:r>
              <a:rPr lang="zh-CN" altLang="en-US" dirty="0"/>
              <a:t>不怕付出劳动（绝对不会降低工作效率）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从一个例子入手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列出源程序清单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搞清楚几个最基本的编译器参数选项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-o</a:t>
            </a:r>
            <a:r>
              <a:rPr lang="zh-CN" altLang="en-US" dirty="0"/>
              <a:t>：指定生成文件名称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-c</a:t>
            </a:r>
            <a:r>
              <a:rPr lang="zh-CN" altLang="en-US" dirty="0"/>
              <a:t>：要求只编译不链接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i="1" dirty="0">
                <a:solidFill>
                  <a:srgbClr val="002060"/>
                </a:solidFill>
              </a:rPr>
              <a:t>4. </a:t>
            </a:r>
            <a:r>
              <a:rPr lang="zh-CN" altLang="en-US" dirty="0">
                <a:solidFill>
                  <a:srgbClr val="002060"/>
                </a:solidFill>
              </a:rPr>
              <a:t>更多</a:t>
            </a:r>
            <a:r>
              <a:rPr lang="en-US" altLang="zh-CN" dirty="0">
                <a:solidFill>
                  <a:srgbClr val="002060"/>
                </a:solidFill>
              </a:rPr>
              <a:t>Make</a:t>
            </a:r>
            <a:r>
              <a:rPr lang="zh-CN" altLang="en-US" dirty="0">
                <a:solidFill>
                  <a:srgbClr val="002060"/>
                </a:solidFill>
              </a:rPr>
              <a:t>用法 </a:t>
            </a:r>
            <a:r>
              <a:rPr lang="en-US" altLang="zh-CN" sz="1400" dirty="0">
                <a:solidFill>
                  <a:srgbClr val="C00000"/>
                </a:solidFill>
              </a:rPr>
              <a:t>http://</a:t>
            </a:r>
            <a:r>
              <a:rPr lang="en-US" altLang="zh-CN" sz="1400" dirty="0" err="1">
                <a:solidFill>
                  <a:srgbClr val="C00000"/>
                </a:solidFill>
              </a:rPr>
              <a:t>www.ruanyifeng.com</a:t>
            </a:r>
            <a:r>
              <a:rPr lang="en-US" altLang="zh-CN" sz="1400" dirty="0">
                <a:solidFill>
                  <a:srgbClr val="C00000"/>
                </a:solidFill>
              </a:rPr>
              <a:t>/blog/2015/02/</a:t>
            </a:r>
            <a:r>
              <a:rPr lang="en-US" altLang="zh-CN" sz="1400" dirty="0" err="1">
                <a:solidFill>
                  <a:srgbClr val="C00000"/>
                </a:solidFill>
              </a:rPr>
              <a:t>make.html</a:t>
            </a:r>
            <a:endParaRPr lang="en-US" altLang="zh-CN" sz="1600" dirty="0">
              <a:solidFill>
                <a:srgbClr val="C00000"/>
              </a:solidFill>
            </a:endParaRPr>
          </a:p>
        </p:txBody>
      </p:sp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3F46F3-6666-4773-8503-751C7F8B159F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132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运行 </a:t>
            </a:r>
            <a:r>
              <a:rPr lang="en-US" altLang="zh-CN" b="1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2187575" lvl="3" indent="-381000" eaLnBrk="1" hangingPunct="1">
              <a:buFontTx/>
              <a:buNone/>
              <a:defRPr/>
            </a:pPr>
            <a:endParaRPr lang="en-US" altLang="zh-CN" sz="1800" dirty="0"/>
          </a:p>
          <a:p>
            <a:pPr marL="609600" indent="-609600" eaLnBrk="1" hangingPunct="1">
              <a:buFont typeface="Wingdings" pitchFamily="2" charset="2"/>
              <a:buChar char="ü"/>
              <a:defRPr/>
            </a:pPr>
            <a:r>
              <a:rPr lang="zh-TW" altLang="en-US" dirty="0"/>
              <a:t>在</a:t>
            </a:r>
            <a:r>
              <a:rPr lang="zh-CN" altLang="en-US" dirty="0"/>
              <a:t>源代码所在目录中，打开</a:t>
            </a:r>
            <a:r>
              <a:rPr lang="zh-TW" altLang="en-US" dirty="0"/>
              <a:t>控制台窗口</a:t>
            </a:r>
            <a:r>
              <a:rPr lang="zh-CN" altLang="en-US" dirty="0"/>
              <a:t>，然后</a:t>
            </a:r>
            <a:r>
              <a:rPr lang="zh-TW" altLang="en-US" dirty="0"/>
              <a:t>输</a:t>
            </a:r>
            <a:r>
              <a:rPr lang="zh-CN" altLang="en-US" dirty="0"/>
              <a:t>入相应的</a:t>
            </a:r>
            <a:r>
              <a:rPr lang="zh-TW" altLang="en-US" dirty="0"/>
              <a:t>命令</a:t>
            </a:r>
            <a:r>
              <a:rPr lang="zh-CN" altLang="en-US" dirty="0"/>
              <a:t>（如下所示）</a:t>
            </a:r>
            <a:endParaRPr lang="en-US" altLang="zh-TW" dirty="0"/>
          </a:p>
          <a:p>
            <a:pPr marL="0" lvl="1" indent="0" eaLnBrk="1" hangingPunct="1">
              <a:buFontTx/>
              <a:buNone/>
              <a:defRPr/>
            </a:pPr>
            <a:r>
              <a:rPr lang="zh-TW" altLang="en-US" dirty="0"/>
              <a:t>下面命令</a:t>
            </a:r>
            <a:r>
              <a:rPr lang="zh-CN" altLang="en-US" dirty="0"/>
              <a:t>行</a:t>
            </a:r>
            <a:r>
              <a:rPr lang="zh-TW" altLang="en-US" dirty="0"/>
              <a:t>中的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r>
              <a:rPr lang="en-US" altLang="zh-CN" dirty="0">
                <a:sym typeface="Wingdings 3" charset="2"/>
              </a:rPr>
              <a:t>  </a:t>
            </a:r>
            <a:r>
              <a:rPr lang="zh-TW" altLang="en-US" dirty="0">
                <a:sym typeface="Wingdings 3" charset="2"/>
              </a:rPr>
              <a:t>表示输入回车键</a:t>
            </a:r>
            <a:endParaRPr lang="en-US" altLang="zh-CN" dirty="0"/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1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b="1" dirty="0">
              <a:solidFill>
                <a:schemeClr val="accent2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2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</a:t>
            </a:r>
            <a:r>
              <a:rPr lang="zh-TW" altLang="en-US" sz="2400" dirty="0">
                <a:solidFill>
                  <a:srgbClr val="333300"/>
                </a:solidFill>
              </a:rPr>
              <a:t>任务名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/>
          </a:p>
          <a:p>
            <a:pPr marL="1011237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clean </a:t>
            </a:r>
            <a:r>
              <a:rPr lang="en-US" altLang="zh-CN" sz="20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1011237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test </a:t>
            </a:r>
            <a:r>
              <a:rPr lang="en-US" altLang="zh-CN" sz="20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3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的文件名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</a:p>
          <a:p>
            <a:pPr marL="611187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4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的文件名</a:t>
            </a:r>
            <a:r>
              <a:rPr lang="en-US" altLang="zh-CN" sz="2400" dirty="0">
                <a:solidFill>
                  <a:srgbClr val="333300"/>
                </a:solidFill>
              </a:rPr>
              <a:t> </a:t>
            </a:r>
            <a:r>
              <a:rPr lang="zh-TW" altLang="en-US" sz="2400" dirty="0">
                <a:solidFill>
                  <a:srgbClr val="333300"/>
                </a:solidFill>
              </a:rPr>
              <a:t>任务名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</a:p>
          <a:p>
            <a:pPr marL="611187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test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198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百闻不如一见，来个例子吧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5078313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Yao </a:t>
            </a:r>
            <a:r>
              <a:rPr lang="en-US" altLang="zh-CN" sz="1800" b="1" dirty="0" err="1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HaiLong</a:t>
            </a: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THU2020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-o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product.cpp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product.cpp -o product.o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sum.cpp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sum.cpp -o sum.o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main.cpp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pt-BR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main.cpp -o main.o</a:t>
            </a:r>
            <a:endParaRPr lang="es-E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TW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*.o test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4599514" cy="1512168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710BD8-17E9-457E-B162-861C1514B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6"/>
          <a:stretch/>
        </p:blipFill>
        <p:spPr>
          <a:xfrm>
            <a:off x="4725541" y="4653136"/>
            <a:ext cx="448169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源程序的结构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36943" y="151420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头文件与编译指令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17724" y="32129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</a:rPr>
              <a:t>辅助函数定义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30446" y="1286068"/>
            <a:ext cx="43252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using namespace 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	return a + b;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&lt;&lt; add(3, 4);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return 0;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}	</a:t>
            </a:r>
            <a:endParaRPr lang="zh-CN" altLang="en-US" sz="2800" b="1" dirty="0">
              <a:solidFill>
                <a:srgbClr val="0066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326437" y="1423128"/>
            <a:ext cx="288032" cy="7053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5355669" y="2839766"/>
            <a:ext cx="281274" cy="13813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5355669" y="4509120"/>
            <a:ext cx="281274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18529" y="514761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66CC"/>
                </a:solidFill>
              </a:rPr>
              <a:t>主函数定义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255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的高级语法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自动变量： </a:t>
            </a:r>
            <a:r>
              <a:rPr lang="en-US" altLang="zh-CN" sz="2400" b="0" dirty="0"/>
              <a:t>$@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$^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$&lt;</a:t>
            </a:r>
          </a:p>
          <a:p>
            <a:pPr marL="1066800" lvl="1" indent="-609600">
              <a:buFont typeface="Wingdings" pitchFamily="2" charset="2"/>
              <a:buChar char="ü"/>
              <a:defRPr/>
            </a:pPr>
            <a:r>
              <a:rPr lang="en-US" altLang="zh-CN" sz="2000" dirty="0"/>
              <a:t>$@</a:t>
            </a:r>
            <a:r>
              <a:rPr lang="zh-CN" altLang="en-US" sz="2000" dirty="0"/>
              <a:t>：目标文件，</a:t>
            </a:r>
            <a:r>
              <a:rPr lang="en-US" altLang="zh-CN" sz="2000" dirty="0"/>
              <a:t>$^</a:t>
            </a:r>
            <a:r>
              <a:rPr lang="zh-CN" altLang="en-US" sz="2000" dirty="0"/>
              <a:t>：所有的依赖文件，</a:t>
            </a:r>
            <a:r>
              <a:rPr lang="en-US" altLang="zh-CN" sz="2000" dirty="0"/>
              <a:t>$&lt;</a:t>
            </a:r>
            <a:r>
              <a:rPr lang="zh-CN" altLang="en-US" sz="2000" dirty="0"/>
              <a:t>：第一个依赖文件</a:t>
            </a:r>
            <a:endParaRPr lang="en-US" altLang="zh-CN" sz="2000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通配符：</a:t>
            </a:r>
            <a:r>
              <a:rPr lang="en-US" altLang="zh-CN" sz="2400" dirty="0"/>
              <a:t>%</a:t>
            </a:r>
          </a:p>
          <a:p>
            <a:pPr marL="609600" indent="-609600">
              <a:buFont typeface="Wingdings" pitchFamily="2" charset="2"/>
              <a:buChar char="ü"/>
              <a:defRPr/>
            </a:pPr>
            <a:endParaRPr lang="en-US" altLang="zh-CN" sz="2400" dirty="0"/>
          </a:p>
          <a:p>
            <a:pPr marL="0" indent="0">
              <a:buNone/>
              <a:defRPr/>
            </a:pPr>
            <a:endParaRPr lang="en-US" altLang="zh-CN" sz="2400" dirty="0"/>
          </a:p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判断与循环</a:t>
            </a:r>
            <a:endParaRPr lang="en-US" altLang="zh-CN" sz="2400" dirty="0"/>
          </a:p>
          <a:p>
            <a:pPr marL="1066800" lvl="1" indent="-609600">
              <a:buFont typeface="Wingdings" pitchFamily="2" charset="2"/>
              <a:buChar char="ü"/>
              <a:defRPr/>
            </a:pPr>
            <a:r>
              <a:rPr lang="en-US" altLang="zh-CN" sz="2000" dirty="0" err="1"/>
              <a:t>Makefile</a:t>
            </a:r>
            <a:r>
              <a:rPr lang="zh-CN" altLang="en-US" sz="2000" dirty="0"/>
              <a:t>中可使用</a:t>
            </a:r>
            <a:r>
              <a:rPr lang="en-US" altLang="zh-CN" sz="2000" dirty="0"/>
              <a:t>Bash</a:t>
            </a:r>
            <a:r>
              <a:rPr lang="zh-CN" altLang="en-US" sz="2000" dirty="0"/>
              <a:t>语法，完成判断与循环</a:t>
            </a:r>
            <a:endParaRPr lang="en-US" altLang="zh-CN" sz="2000" dirty="0"/>
          </a:p>
          <a:p>
            <a:pPr marL="457200" lvl="1" indent="0">
              <a:buNone/>
              <a:defRPr/>
            </a:pP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2CBF50C-E6A7-7A4B-9F52-1F7CA100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244" y="3215613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%.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9DB9F70A-78BE-BD4A-8652-E29611E75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017" y="2996952"/>
            <a:ext cx="3045815" cy="120032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ex1.o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ex1.cpp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g++ -c $&lt; -o $@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5A25163D-2EBE-5E44-A47B-03F5CA835531}"/>
              </a:ext>
            </a:extLst>
          </p:cNvPr>
          <p:cNvSpPr/>
          <p:nvPr/>
        </p:nvSpPr>
        <p:spPr>
          <a:xfrm>
            <a:off x="4322760" y="3472855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93C9DA85-FDE0-DA47-B673-7B3B6659F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243" y="1988841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$^ -o $@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B7EE7DB3-F682-B048-815E-335510D91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017" y="1988840"/>
            <a:ext cx="3960175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ex1.o –o main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F06A267D-0DBD-B142-A247-2CA3112F96F8}"/>
              </a:ext>
            </a:extLst>
          </p:cNvPr>
          <p:cNvSpPr/>
          <p:nvPr/>
        </p:nvSpPr>
        <p:spPr>
          <a:xfrm>
            <a:off x="4322760" y="2187744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C459E-3EB8-E44D-9C81-82E8C336D57E}"/>
              </a:ext>
            </a:extLst>
          </p:cNvPr>
          <p:cNvSpPr txBox="1"/>
          <p:nvPr/>
        </p:nvSpPr>
        <p:spPr>
          <a:xfrm>
            <a:off x="1234122" y="6546763"/>
            <a:ext cx="6643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更多语法可参考：</a:t>
            </a:r>
            <a:r>
              <a:rPr lang="en-US" sz="1600" dirty="0"/>
              <a:t>https://</a:t>
            </a:r>
            <a:r>
              <a:rPr lang="en-US" sz="1600" dirty="0" err="1"/>
              <a:t>www.ruanyifeng.com</a:t>
            </a:r>
            <a:r>
              <a:rPr lang="en-US" sz="1600" dirty="0"/>
              <a:t>/blog/2015/02/</a:t>
            </a:r>
            <a:r>
              <a:rPr lang="en-US" sz="1600" dirty="0" err="1"/>
              <a:t>make.html</a:t>
            </a:r>
            <a:endParaRPr lang="en-CN" sz="1600" dirty="0"/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86F8CC43-68A1-9547-AACC-2B734F8AE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0870" y="4903311"/>
            <a:ext cx="3171704" cy="132343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ifeq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($(CC),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libs_for_gcc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normal_libs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endParaRPr lang="en-US" altLang="zh-CN" sz="16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C70B5-FFB2-7844-845F-74A5F3FB92B2}"/>
              </a:ext>
            </a:extLst>
          </p:cNvPr>
          <p:cNvSpPr txBox="1"/>
          <p:nvPr/>
        </p:nvSpPr>
        <p:spPr>
          <a:xfrm>
            <a:off x="6222574" y="5238648"/>
            <a:ext cx="2737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判断当前编译器是否 </a:t>
            </a:r>
            <a:r>
              <a:rPr lang="en-US" sz="1600" dirty="0" err="1">
                <a:latin typeface="STKaiti" panose="02010600040101010101" pitchFamily="2" charset="-122"/>
                <a:ea typeface="STKaiti" panose="02010600040101010101" pitchFamily="2" charset="-122"/>
              </a:rPr>
              <a:t>gcc</a:t>
            </a:r>
            <a:r>
              <a:rPr 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 ，</a:t>
            </a:r>
            <a:r>
              <a:rPr lang="zh-CN" alt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然后指定不同的库文件</a:t>
            </a:r>
            <a:endParaRPr lang="en-CN" sz="1600" b="1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971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2122014"/>
            <a:ext cx="4099755" cy="474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编辑</a:t>
            </a:r>
            <a:r>
              <a:rPr lang="en-US" altLang="zh-CN" b="0" dirty="0" err="1"/>
              <a:t>makefile</a:t>
            </a:r>
            <a:r>
              <a:rPr lang="zh-CN" altLang="en-US" b="0" dirty="0"/>
              <a:t>文件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编辑</a:t>
            </a:r>
            <a:r>
              <a:rPr lang="en-US" altLang="zh-CN" b="0" dirty="0" err="1"/>
              <a:t>task.json</a:t>
            </a:r>
            <a:r>
              <a:rPr lang="zh-CN" altLang="en-US" b="0" dirty="0"/>
              <a:t>增加运行</a:t>
            </a:r>
            <a:r>
              <a:rPr lang="en-US" altLang="zh-CN" b="0" dirty="0"/>
              <a:t>make</a:t>
            </a:r>
            <a:r>
              <a:rPr lang="zh-CN" altLang="en-US" b="0" dirty="0"/>
              <a:t>程序，名称为</a:t>
            </a:r>
            <a:r>
              <a:rPr lang="en-US" altLang="zh-CN" b="0" dirty="0"/>
              <a:t>build</a:t>
            </a:r>
          </a:p>
          <a:p>
            <a:endParaRPr lang="en-US" altLang="zh-CN" b="0" dirty="0"/>
          </a:p>
          <a:p>
            <a:r>
              <a:rPr lang="zh-CN" altLang="en-US" b="0" dirty="0"/>
              <a:t>终端</a:t>
            </a:r>
            <a:r>
              <a:rPr lang="en-US" altLang="zh-CN" b="0" dirty="0"/>
              <a:t>-&gt;</a:t>
            </a:r>
            <a:r>
              <a:rPr lang="zh-CN" altLang="en-US" b="0" dirty="0"/>
              <a:t>运行任务</a:t>
            </a:r>
            <a:r>
              <a:rPr lang="en-US" altLang="zh-CN" b="0" dirty="0"/>
              <a:t>-&gt;</a:t>
            </a:r>
            <a:r>
              <a:rPr lang="zh-CN" altLang="en-US" b="0" dirty="0"/>
              <a:t>选择</a:t>
            </a:r>
            <a:r>
              <a:rPr lang="en-US" altLang="zh-CN" b="0" dirty="0"/>
              <a:t>build</a:t>
            </a:r>
            <a:r>
              <a:rPr lang="zh-CN" altLang="en-US" b="0" dirty="0"/>
              <a:t>任务</a:t>
            </a:r>
            <a:endParaRPr lang="en-US" altLang="zh-CN" b="0" dirty="0"/>
          </a:p>
          <a:p>
            <a:endParaRPr kumimoji="1" lang="zh-CN" altLang="en-US" b="0" dirty="0"/>
          </a:p>
        </p:txBody>
      </p:sp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中使用</a:t>
            </a:r>
            <a:r>
              <a:rPr lang="en-US" altLang="zh-CN" sz="3800" dirty="0" err="1"/>
              <a:t>makefile</a:t>
            </a:r>
            <a:r>
              <a:rPr lang="zh-CN" altLang="en-US" sz="3800" dirty="0"/>
              <a:t>？</a:t>
            </a:r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" y="1124744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终端</a:t>
            </a:r>
            <a:r>
              <a:rPr lang="en-US" altLang="zh-CN" sz="2800" dirty="0"/>
              <a:t>-&gt;</a:t>
            </a:r>
            <a:r>
              <a:rPr lang="zh-CN" altLang="en-US" sz="2800" dirty="0"/>
              <a:t>配置任务可以打开</a:t>
            </a:r>
            <a:r>
              <a:rPr lang="en-US" altLang="zh-CN" sz="2800" dirty="0"/>
              <a:t>.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/</a:t>
            </a:r>
            <a:r>
              <a:rPr lang="en-US" altLang="zh-CN" sz="2800" dirty="0" err="1"/>
              <a:t>tasks.json</a:t>
            </a:r>
            <a:r>
              <a:rPr lang="zh-CN" altLang="en-US" sz="2800" dirty="0"/>
              <a:t>配置运行相关信息</a:t>
            </a:r>
            <a:endParaRPr kumimoji="1"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05" y="1866833"/>
            <a:ext cx="4178300" cy="160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05" y="3572426"/>
            <a:ext cx="2925131" cy="32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C95F-8A87-964A-939E-0024D959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makefile</a:t>
            </a:r>
            <a:r>
              <a:rPr lang="zh-CN" altLang="en-US" dirty="0"/>
              <a:t>演示</a:t>
            </a:r>
            <a:endParaRPr kumimoji="1" lang="zh-CN" altLang="en-US" dirty="0"/>
          </a:p>
        </p:txBody>
      </p:sp>
      <p:pic>
        <p:nvPicPr>
          <p:cNvPr id="4" name="makefile">
            <a:hlinkClick r:id="" action="ppaction://media"/>
            <a:extLst>
              <a:ext uri="{FF2B5EF4-FFF2-40B4-BE49-F238E27FC236}">
                <a16:creationId xmlns:a16="http://schemas.microsoft.com/office/drawing/2014/main" id="{FA42C109-AC05-EB4F-97E4-7EF08F8B4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876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76275"/>
          </a:xfrm>
        </p:spPr>
        <p:txBody>
          <a:bodyPr/>
          <a:lstStyle/>
          <a:p>
            <a:r>
              <a:rPr lang="zh-CN" altLang="en-US"/>
              <a:t>先看一个示例：下列程序的功能是什么？</a:t>
            </a:r>
            <a:endParaRPr lang="en-US" altLang="zh-CN"/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71550" y="2492375"/>
            <a:ext cx="6083717" cy="34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None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ex1.cpp</a:t>
            </a: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cin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41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程序命令行参数</a:t>
            </a:r>
            <a:endParaRPr lang="en-US" altLang="zh-CN"/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B99C18-C8D7-4739-97C3-69791228BE06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203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EX1</a:t>
            </a:r>
            <a:r>
              <a:rPr lang="zh-CN" altLang="en-US" dirty="0"/>
              <a:t>的特点：</a:t>
            </a:r>
          </a:p>
          <a:p>
            <a:pPr lvl="1"/>
            <a:r>
              <a:rPr lang="zh-CN" altLang="en-US" dirty="0"/>
              <a:t>加法的两个操作数在程序运行时输入</a:t>
            </a:r>
          </a:p>
          <a:p>
            <a:pPr lvl="1"/>
            <a:r>
              <a:rPr lang="zh-CN" altLang="en-US" dirty="0"/>
              <a:t>在被“问到”时才输入</a:t>
            </a:r>
          </a:p>
          <a:p>
            <a:pPr lvl="1"/>
            <a:r>
              <a:rPr lang="zh-CN" altLang="en-US" dirty="0"/>
              <a:t>属于“强制交互”</a:t>
            </a:r>
          </a:p>
          <a:p>
            <a:r>
              <a:rPr lang="zh-CN" altLang="en-US" dirty="0"/>
              <a:t>能否有其他的</a:t>
            </a:r>
            <a:r>
              <a:rPr lang="zh-CN" altLang="en-US" b="1" dirty="0">
                <a:solidFill>
                  <a:srgbClr val="FF0000"/>
                </a:solidFill>
              </a:rPr>
              <a:t>人机交互</a:t>
            </a:r>
            <a:r>
              <a:rPr lang="zh-CN" altLang="en-US" dirty="0"/>
              <a:t>方式？</a:t>
            </a:r>
          </a:p>
        </p:txBody>
      </p:sp>
      <p:sp>
        <p:nvSpPr>
          <p:cNvPr id="512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程序命令行参数</a:t>
            </a:r>
            <a:endParaRPr lang="en-US" altLang="zh-CN"/>
          </a:p>
        </p:txBody>
      </p:sp>
      <p:sp>
        <p:nvSpPr>
          <p:cNvPr id="51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2153DC-9B7D-4FF0-81BA-8EE0DB7EA16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291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892175"/>
          </a:xfrm>
        </p:spPr>
        <p:txBody>
          <a:bodyPr/>
          <a:lstStyle/>
          <a:p>
            <a:r>
              <a:rPr lang="zh-CN" altLang="en-US"/>
              <a:t>请看下面的例子</a:t>
            </a:r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1530141" y="2045915"/>
            <a:ext cx="608371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1" hangingPunct="1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4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307274-0C46-480C-820A-D45F99198B7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3441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632700" cy="636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AutoShape 5"/>
          <p:cNvSpPr>
            <a:spLocks noChangeArrowheads="1"/>
          </p:cNvSpPr>
          <p:nvPr/>
        </p:nvSpPr>
        <p:spPr bwMode="auto">
          <a:xfrm>
            <a:off x="5148833" y="1844824"/>
            <a:ext cx="3239591" cy="935211"/>
          </a:xfrm>
          <a:prstGeom prst="wedgeRoundRectCallout">
            <a:avLst>
              <a:gd name="adj1" fmla="val -148259"/>
              <a:gd name="adj2" fmla="val 359926"/>
              <a:gd name="adj3" fmla="val 16667"/>
            </a:avLst>
          </a:prstGeom>
          <a:noFill/>
          <a:ln w="952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命令行参数。通过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传入</a:t>
            </a:r>
          </a:p>
        </p:txBody>
      </p:sp>
      <p:sp>
        <p:nvSpPr>
          <p:cNvPr id="7172" name="Oval 6"/>
          <p:cNvSpPr>
            <a:spLocks noChangeArrowheads="1"/>
          </p:cNvSpPr>
          <p:nvPr/>
        </p:nvSpPr>
        <p:spPr bwMode="auto">
          <a:xfrm>
            <a:off x="1619250" y="5734050"/>
            <a:ext cx="431800" cy="2873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1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5C520D-3617-4A0C-A9C7-3A3243992F4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555776" y="5500099"/>
            <a:ext cx="1944216" cy="7552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04718" y="5554553"/>
            <a:ext cx="309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D:\&gt;ex2 4 5</a:t>
            </a:r>
          </a:p>
        </p:txBody>
      </p:sp>
    </p:spTree>
    <p:extLst>
      <p:ext uri="{BB962C8B-B14F-4D97-AF65-F5344CB8AC3E}">
        <p14:creationId xmlns:p14="http://schemas.microsoft.com/office/powerpoint/2010/main" val="1421247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116013" y="1649413"/>
            <a:ext cx="16610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EX2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4  5</a:t>
            </a:r>
          </a:p>
        </p:txBody>
      </p:sp>
      <p:sp>
        <p:nvSpPr>
          <p:cNvPr id="8197" name="AutoShape 8"/>
          <p:cNvSpPr>
            <a:spLocks/>
          </p:cNvSpPr>
          <p:nvPr/>
        </p:nvSpPr>
        <p:spPr bwMode="auto">
          <a:xfrm rot="-5400000">
            <a:off x="2213769" y="1134269"/>
            <a:ext cx="287338" cy="2286000"/>
          </a:xfrm>
          <a:prstGeom prst="leftBrace">
            <a:avLst>
              <a:gd name="adj1" fmla="val 2504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2357438" y="2500313"/>
            <a:ext cx="1106487" cy="36671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3 </a:t>
            </a:r>
            <a:r>
              <a:rPr lang="en-US" altLang="zh-CN" sz="1800">
                <a:ea typeface="宋体" panose="02010600030101010101" pitchFamily="2" charset="-122"/>
                <a:sym typeface="Wingdings" panose="05000000000000000000" pitchFamily="2" charset="2"/>
              </a:rPr>
              <a:t> argc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199" name="AutoShape 10"/>
          <p:cNvSpPr>
            <a:spLocks noChangeArrowheads="1"/>
          </p:cNvSpPr>
          <p:nvPr/>
        </p:nvSpPr>
        <p:spPr bwMode="auto">
          <a:xfrm>
            <a:off x="3779838" y="1773238"/>
            <a:ext cx="576262" cy="287337"/>
          </a:xfrm>
          <a:prstGeom prst="rightArrow">
            <a:avLst>
              <a:gd name="adj1" fmla="val 50000"/>
              <a:gd name="adj2" fmla="val 501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200" name="Text Box 11"/>
          <p:cNvSpPr txBox="1">
            <a:spLocks noChangeArrowheads="1"/>
          </p:cNvSpPr>
          <p:nvPr/>
        </p:nvSpPr>
        <p:spPr bwMode="auto">
          <a:xfrm flipH="1">
            <a:off x="7281863" y="1633538"/>
            <a:ext cx="792162" cy="5286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“4”</a:t>
            </a:r>
          </a:p>
        </p:txBody>
      </p:sp>
      <p:sp>
        <p:nvSpPr>
          <p:cNvPr id="8201" name="Text Box 12"/>
          <p:cNvSpPr txBox="1">
            <a:spLocks noChangeArrowheads="1"/>
          </p:cNvSpPr>
          <p:nvPr/>
        </p:nvSpPr>
        <p:spPr bwMode="auto">
          <a:xfrm flipH="1">
            <a:off x="8113713" y="1628775"/>
            <a:ext cx="792162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“5”</a:t>
            </a:r>
          </a:p>
        </p:txBody>
      </p:sp>
      <p:sp>
        <p:nvSpPr>
          <p:cNvPr id="8202" name="Text Box 13"/>
          <p:cNvSpPr txBox="1">
            <a:spLocks noChangeArrowheads="1"/>
          </p:cNvSpPr>
          <p:nvPr/>
        </p:nvSpPr>
        <p:spPr bwMode="auto">
          <a:xfrm>
            <a:off x="5146675" y="1628775"/>
            <a:ext cx="2089150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“EX2”</a:t>
            </a:r>
          </a:p>
        </p:txBody>
      </p:sp>
      <p:sp>
        <p:nvSpPr>
          <p:cNvPr id="8203" name="Text Box 14"/>
          <p:cNvSpPr txBox="1">
            <a:spLocks noChangeArrowheads="1"/>
          </p:cNvSpPr>
          <p:nvPr/>
        </p:nvSpPr>
        <p:spPr bwMode="auto">
          <a:xfrm>
            <a:off x="4427538" y="1412875"/>
            <a:ext cx="628650" cy="36671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204" name="Text Box 15"/>
          <p:cNvSpPr txBox="1">
            <a:spLocks noChangeArrowheads="1"/>
          </p:cNvSpPr>
          <p:nvPr/>
        </p:nvSpPr>
        <p:spPr bwMode="auto">
          <a:xfrm>
            <a:off x="5148263" y="2228850"/>
            <a:ext cx="80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r>
              <a:rPr lang="en-US" altLang="zh-CN" sz="1600" b="1" dirty="0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[0]</a:t>
            </a:r>
            <a:endParaRPr lang="en-US" altLang="zh-CN" sz="16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5" name="Text Box 16"/>
          <p:cNvSpPr txBox="1">
            <a:spLocks noChangeArrowheads="1"/>
          </p:cNvSpPr>
          <p:nvPr/>
        </p:nvSpPr>
        <p:spPr bwMode="auto">
          <a:xfrm>
            <a:off x="7164388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argv[1]</a:t>
            </a:r>
            <a:endParaRPr lang="en-US" altLang="zh-CN" sz="1600" b="1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6" name="Text Box 17"/>
          <p:cNvSpPr txBox="1">
            <a:spLocks noChangeArrowheads="1"/>
          </p:cNvSpPr>
          <p:nvPr/>
        </p:nvSpPr>
        <p:spPr bwMode="auto">
          <a:xfrm>
            <a:off x="8027988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argv[2]</a:t>
            </a:r>
            <a:endParaRPr lang="en-US" altLang="zh-CN" sz="1600" b="1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7" name="Text Box 18"/>
          <p:cNvSpPr txBox="1">
            <a:spLocks noChangeArrowheads="1"/>
          </p:cNvSpPr>
          <p:nvPr/>
        </p:nvSpPr>
        <p:spPr bwMode="auto">
          <a:xfrm>
            <a:off x="4356100" y="186531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char**</a:t>
            </a:r>
          </a:p>
        </p:txBody>
      </p:sp>
      <p:sp>
        <p:nvSpPr>
          <p:cNvPr id="8208" name="Text Box 19"/>
          <p:cNvSpPr txBox="1">
            <a:spLocks noChangeArrowheads="1"/>
          </p:cNvSpPr>
          <p:nvPr/>
        </p:nvSpPr>
        <p:spPr bwMode="auto">
          <a:xfrm>
            <a:off x="1852613" y="2500313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int</a:t>
            </a:r>
          </a:p>
        </p:txBody>
      </p:sp>
      <p:sp>
        <p:nvSpPr>
          <p:cNvPr id="820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7CB845-2F2C-4692-B4DF-88EC6D7B4D2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6226" y="2738438"/>
            <a:ext cx="514826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355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13603"/>
            <a:ext cx="8793048" cy="4579494"/>
          </a:xfrm>
          <a:prstGeom prst="rect">
            <a:avLst/>
          </a:prstGeom>
        </p:spPr>
      </p:pic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中如何输入命令行参数？</a:t>
            </a:r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>
            <a:off x="2195736" y="1955741"/>
            <a:ext cx="2232248" cy="291341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7200" y="1124744"/>
            <a:ext cx="866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查看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命令窗口</a:t>
            </a:r>
            <a:r>
              <a:rPr kumimoji="1" lang="en-US" altLang="zh-CN" sz="2800" dirty="0"/>
              <a:t>-&gt;Debug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open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launch.json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 修改</a:t>
            </a:r>
            <a:r>
              <a:rPr kumimoji="1" lang="en-US" altLang="zh-CN" sz="2800" dirty="0" err="1"/>
              <a:t>args</a:t>
            </a:r>
            <a:endParaRPr kumimoji="1" lang="en-US" altLang="zh-CN" sz="2800" dirty="0"/>
          </a:p>
          <a:p>
            <a:r>
              <a:rPr kumimoji="1" lang="zh-CN" altLang="en-US" sz="2000" dirty="0"/>
              <a:t>（或直接修改</a:t>
            </a:r>
            <a:r>
              <a:rPr kumimoji="1" lang="en-US" altLang="zh-CN" sz="2000" dirty="0"/>
              <a:t>.</a:t>
            </a:r>
            <a:r>
              <a:rPr kumimoji="1" lang="en-US" altLang="zh-CN" sz="2000" dirty="0" err="1"/>
              <a:t>vscode</a:t>
            </a:r>
            <a:r>
              <a:rPr kumimoji="1" lang="zh-CN" altLang="en-US" sz="2000" dirty="0"/>
              <a:t>内的配置）</a:t>
            </a:r>
          </a:p>
        </p:txBody>
      </p:sp>
    </p:spTree>
    <p:extLst>
      <p:ext uri="{BB962C8B-B14F-4D97-AF65-F5344CB8AC3E}">
        <p14:creationId xmlns:p14="http://schemas.microsoft.com/office/powerpoint/2010/main" val="1460850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</a:p>
        </p:txBody>
      </p:sp>
      <p:pic>
        <p:nvPicPr>
          <p:cNvPr id="12291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0"/>
          <p:cNvSpPr>
            <a:spLocks noChangeArrowheads="1"/>
          </p:cNvSpPr>
          <p:nvPr/>
        </p:nvSpPr>
        <p:spPr bwMode="auto">
          <a:xfrm>
            <a:off x="684213" y="2924175"/>
            <a:ext cx="1871662" cy="504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29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4E8415-5C23-42A1-A161-49DA90707B0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ED5A47-A14C-A54A-934A-108B597BBF18}"/>
              </a:ext>
            </a:extLst>
          </p:cNvPr>
          <p:cNvSpPr txBox="1"/>
          <p:nvPr/>
        </p:nvSpPr>
        <p:spPr>
          <a:xfrm>
            <a:off x="670130" y="6032182"/>
            <a:ext cx="78037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600" b="1" dirty="0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未传入命令行参数</a:t>
            </a:r>
            <a:r>
              <a:rPr lang="zh-CN" altLang="en-US" sz="2600" b="1" dirty="0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，程序对</a:t>
            </a:r>
            <a:r>
              <a:rPr lang="en-US" altLang="zh-CN" sz="2600" b="1" dirty="0" err="1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argv</a:t>
            </a:r>
            <a:r>
              <a:rPr lang="zh-CN" altLang="en-US" sz="2600" b="1" dirty="0">
                <a:solidFill>
                  <a:srgbClr val="C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数组进行了越界访问</a:t>
            </a:r>
            <a:endParaRPr lang="en-CN" sz="2600" b="1" dirty="0">
              <a:solidFill>
                <a:srgbClr val="C00000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81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047185" y="2392238"/>
            <a:ext cx="2268061" cy="2529862"/>
          </a:xfrm>
          <a:prstGeom prst="roundRect">
            <a:avLst>
              <a:gd name="adj" fmla="val 728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编译、链接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50274" y="15523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源程序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1242" y="2708920"/>
            <a:ext cx="1261884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编译器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51242" y="4077072"/>
            <a:ext cx="1261884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/>
              <a:t>链接器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65554" y="5517232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/>
              <a:t>可执行程序</a:t>
            </a:r>
            <a:br>
              <a:rPr lang="en-US" altLang="zh-CN" sz="2800" b="1"/>
            </a:br>
            <a:r>
              <a:rPr lang="zh-CN" altLang="en-US" sz="2800" b="1"/>
              <a:t>（与平台相关的机器指令）</a:t>
            </a:r>
          </a:p>
        </p:txBody>
      </p:sp>
      <p:cxnSp>
        <p:nvCxnSpPr>
          <p:cNvPr id="8" name="直接箭头连接符 7"/>
          <p:cNvCxnSpPr>
            <a:stCxn id="3" idx="2"/>
            <a:endCxn id="4" idx="0"/>
          </p:cNvCxnSpPr>
          <p:nvPr/>
        </p:nvCxnSpPr>
        <p:spPr>
          <a:xfrm>
            <a:off x="2181216" y="2075557"/>
            <a:ext cx="968" cy="6333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2"/>
            <a:endCxn id="5" idx="0"/>
          </p:cNvCxnSpPr>
          <p:nvPr/>
        </p:nvCxnSpPr>
        <p:spPr>
          <a:xfrm>
            <a:off x="2182184" y="3232140"/>
            <a:ext cx="0" cy="84493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 flipH="1">
            <a:off x="2181215" y="4600292"/>
            <a:ext cx="969" cy="91694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788024" y="5819973"/>
            <a:ext cx="2952328" cy="993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进一步阅读：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《C++</a:t>
            </a:r>
            <a:r>
              <a:rPr kumimoji="1" lang="zh-CN" altLang="en-US" dirty="0"/>
              <a:t>编程思想</a:t>
            </a:r>
            <a:r>
              <a:rPr kumimoji="1" lang="en-US" altLang="zh-CN" dirty="0"/>
              <a:t>》</a:t>
            </a:r>
          </a:p>
          <a:p>
            <a:pPr algn="ctr"/>
            <a:r>
              <a:rPr kumimoji="1" lang="en-US" altLang="zh-CN" dirty="0"/>
              <a:t>2.1</a:t>
            </a:r>
            <a:r>
              <a:rPr kumimoji="1" lang="zh-CN" altLang="en-US" dirty="0"/>
              <a:t>语言的编译过程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852924" y="1268761"/>
            <a:ext cx="4751523" cy="22322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第一遍执行语法分析和静态类型检查，将源代码解析为语法分析树的结构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第二遍由代码生成器遍历语法分析树，把树的每个节点转换为汇编语言或机器代码，生成目标模块</a:t>
            </a:r>
            <a:r>
              <a:rPr kumimoji="1" lang="en-US" altLang="zh-CN" b="1" dirty="0">
                <a:solidFill>
                  <a:schemeClr val="tx1"/>
                </a:solidFill>
              </a:rPr>
              <a:t>(.o</a:t>
            </a:r>
            <a:r>
              <a:rPr kumimoji="1" lang="zh-CN" altLang="en-US" b="1" dirty="0">
                <a:solidFill>
                  <a:schemeClr val="tx1"/>
                </a:solidFill>
              </a:rPr>
              <a:t>或</a:t>
            </a:r>
            <a:r>
              <a:rPr kumimoji="1" lang="en-US" altLang="zh-CN" b="1" dirty="0">
                <a:solidFill>
                  <a:schemeClr val="tx1"/>
                </a:solidFill>
              </a:rPr>
              <a:t>.</a:t>
            </a:r>
            <a:r>
              <a:rPr kumimoji="1" lang="en-US" altLang="zh-CN" b="1" dirty="0" err="1">
                <a:solidFill>
                  <a:schemeClr val="tx1"/>
                </a:solidFill>
              </a:rPr>
              <a:t>obj</a:t>
            </a:r>
            <a:r>
              <a:rPr kumimoji="1" lang="zh-CN" altLang="en-US" b="1" dirty="0">
                <a:solidFill>
                  <a:schemeClr val="tx1"/>
                </a:solidFill>
              </a:rPr>
              <a:t>文件）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852924" y="3789603"/>
            <a:ext cx="4751523" cy="19083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把一组目标模块链接为可执行程序，使得操作系统可以执行它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处理目标模块中的函数或变量引用，必要时搜索库文件处理所有的引用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6" name="直线箭头连接符 15"/>
          <p:cNvCxnSpPr>
            <a:endCxn id="9" idx="1"/>
          </p:cNvCxnSpPr>
          <p:nvPr/>
        </p:nvCxnSpPr>
        <p:spPr>
          <a:xfrm flipV="1">
            <a:off x="2812158" y="2384885"/>
            <a:ext cx="1040766" cy="58564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endCxn id="15" idx="1"/>
          </p:cNvCxnSpPr>
          <p:nvPr/>
        </p:nvCxnSpPr>
        <p:spPr>
          <a:xfrm>
            <a:off x="2812158" y="4368060"/>
            <a:ext cx="1040766" cy="37569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5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 char** </a:t>
            </a:r>
            <a:r>
              <a:rPr lang="en-US" altLang="zh-CN" dirty="0" err="1"/>
              <a:t>argv</a:t>
            </a:r>
            <a:r>
              <a:rPr lang="en-US" altLang="zh-CN" dirty="0"/>
              <a:t>) ?</a:t>
            </a:r>
          </a:p>
        </p:txBody>
      </p:sp>
      <p:sp>
        <p:nvSpPr>
          <p:cNvPr id="13316" name="Rectangle 7"/>
          <p:cNvSpPr>
            <a:spLocks noChangeArrowheads="1"/>
          </p:cNvSpPr>
          <p:nvPr/>
        </p:nvSpPr>
        <p:spPr bwMode="auto">
          <a:xfrm>
            <a:off x="899592" y="2852936"/>
            <a:ext cx="7166620" cy="151216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C000"/>
              </a:solidFill>
              <a:ea typeface="宋体" panose="02010600030101010101" pitchFamily="2" charset="-122"/>
            </a:endParaRPr>
          </a:p>
        </p:txBody>
      </p:sp>
      <p:sp>
        <p:nvSpPr>
          <p:cNvPr id="133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2077D8-E613-4DD6-9259-D74B16C7484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486" y="1258184"/>
            <a:ext cx="75608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ex3.cpp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if 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 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1;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49788" y="4547679"/>
            <a:ext cx="381642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原则：总是考虑边界和异常的情况</a:t>
            </a:r>
          </a:p>
        </p:txBody>
      </p:sp>
    </p:spTree>
    <p:extLst>
      <p:ext uri="{BB962C8B-B14F-4D97-AF65-F5344CB8AC3E}">
        <p14:creationId xmlns:p14="http://schemas.microsoft.com/office/powerpoint/2010/main" val="39887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调试工具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1598"/>
            <a:ext cx="8335838" cy="5155754"/>
          </a:xfrm>
        </p:spPr>
        <p:txBody>
          <a:bodyPr/>
          <a:lstStyle/>
          <a:p>
            <a:r>
              <a:rPr kumimoji="1" lang="en-US" altLang="zh-CN" dirty="0"/>
              <a:t>g++</a:t>
            </a:r>
            <a:r>
              <a:rPr kumimoji="1" lang="zh-CN" altLang="en-US" dirty="0"/>
              <a:t> </a:t>
            </a:r>
            <a:r>
              <a:rPr kumimoji="1" lang="en-US" altLang="zh-CN" dirty="0"/>
              <a:t>-g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a.cpp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编译程序</a:t>
            </a:r>
            <a:endParaRPr kumimoji="1" lang="en-US" altLang="zh-CN" dirty="0"/>
          </a:p>
          <a:p>
            <a:r>
              <a:rPr kumimoji="1" lang="en-US" altLang="zh-CN" dirty="0"/>
              <a:t>-g</a:t>
            </a:r>
            <a:r>
              <a:rPr kumimoji="1" lang="zh-CN" altLang="en-US" dirty="0"/>
              <a:t> 在可执行程序中包含标准调试信息</a:t>
            </a:r>
            <a:endParaRPr kumimoji="1" lang="en-US" altLang="zh-CN" dirty="0"/>
          </a:p>
          <a:p>
            <a:r>
              <a:rPr kumimoji="1" lang="en-US" altLang="zh-CN" dirty="0" err="1"/>
              <a:t>gdb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 调试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程序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内不产生歧义可以简写前几个字母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红色部分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en-US" altLang="zh-CN" dirty="0"/>
              <a:t>un</a:t>
            </a:r>
            <a:r>
              <a:rPr kumimoji="1" lang="zh-CN" altLang="en-US" dirty="0"/>
              <a:t>  运行程序 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行号 设置断点 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(k==2)</a:t>
            </a:r>
            <a:r>
              <a:rPr kumimoji="1" lang="zh-CN" altLang="en-US" dirty="0"/>
              <a:t> 可根据具体运行条件断点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d</a:t>
            </a:r>
            <a:r>
              <a:rPr kumimoji="1" lang="en-US" altLang="zh-CN" dirty="0"/>
              <a:t>elete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break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删除</a:t>
            </a:r>
            <a:r>
              <a:rPr kumimoji="1" lang="en-US" altLang="zh-CN" dirty="0"/>
              <a:t>1</a:t>
            </a:r>
            <a:r>
              <a:rPr kumimoji="1" lang="zh-CN" altLang="en-US" dirty="0"/>
              <a:t>号断点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wa</a:t>
            </a:r>
            <a:r>
              <a:rPr kumimoji="1" lang="en-US" altLang="zh-CN" dirty="0"/>
              <a:t>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当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的值发生变化时暂停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ontinue</a:t>
            </a:r>
            <a:r>
              <a:rPr kumimoji="1" lang="zh-CN" altLang="en-US" dirty="0"/>
              <a:t> 跳至下一个断点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2E91C-4ADD-3C49-B753-11550BC0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391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调试工具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0160"/>
            <a:ext cx="7975798" cy="486916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</a:t>
            </a:r>
            <a:r>
              <a:rPr kumimoji="1" lang="en-US" altLang="zh-CN" dirty="0"/>
              <a:t>tep</a:t>
            </a:r>
            <a:r>
              <a:rPr kumimoji="1" lang="zh-CN" altLang="en-US" dirty="0"/>
              <a:t> 单步执行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进入</a:t>
            </a:r>
            <a:r>
              <a:rPr kumimoji="1" lang="en-US" altLang="zh-CN" dirty="0"/>
              <a:t>)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r>
              <a:rPr kumimoji="1" lang="en-US" altLang="zh-CN" dirty="0"/>
              <a:t>ext</a:t>
            </a:r>
            <a:r>
              <a:rPr kumimoji="1" lang="zh-CN" altLang="en-US" dirty="0"/>
              <a:t> 单步执行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不进入</a:t>
            </a:r>
            <a:r>
              <a:rPr kumimoji="1" lang="en-US" altLang="zh-CN" dirty="0"/>
              <a:t>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p</a:t>
            </a:r>
            <a:r>
              <a:rPr kumimoji="1" lang="en-US" altLang="zh-CN" dirty="0"/>
              <a:t>rint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输出变量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表达式</a:t>
            </a:r>
            <a:r>
              <a:rPr kumimoji="1" lang="en-US" altLang="zh-CN" dirty="0"/>
              <a:t>x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GDB</a:t>
            </a:r>
            <a:r>
              <a:rPr kumimoji="1" lang="zh-CN" altLang="en-US" dirty="0"/>
              <a:t>中输入 </a:t>
            </a:r>
            <a:r>
              <a:rPr kumimoji="1" lang="en-US" altLang="zh-CN" dirty="0"/>
              <a:t>p</a:t>
            </a:r>
            <a:r>
              <a:rPr kumimoji="1" lang="zh-CN" altLang="en-US" dirty="0"/>
              <a:t> </a:t>
            </a:r>
            <a:r>
              <a:rPr kumimoji="1" lang="en-US" altLang="zh-CN" dirty="0"/>
              <a:t>x=1</a:t>
            </a:r>
            <a:r>
              <a:rPr kumimoji="1" lang="zh-CN" altLang="en-US" dirty="0"/>
              <a:t>，程序中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的值会被手动修改为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disp</a:t>
            </a:r>
            <a:r>
              <a:rPr kumimoji="1" lang="en-US" altLang="zh-CN" dirty="0"/>
              <a:t>lay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持续监测变量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表达式</a:t>
            </a:r>
            <a:r>
              <a:rPr kumimoji="1" lang="en-US" altLang="zh-CN" dirty="0"/>
              <a:t>x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l</a:t>
            </a:r>
            <a:r>
              <a:rPr kumimoji="1" lang="en-US" altLang="zh-CN" dirty="0"/>
              <a:t>ist</a:t>
            </a:r>
            <a:r>
              <a:rPr kumimoji="1" lang="zh-CN" altLang="en-US" dirty="0"/>
              <a:t> 列出程序源代码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en-US" altLang="zh-CN" dirty="0"/>
              <a:t>uit</a:t>
            </a:r>
            <a:r>
              <a:rPr kumimoji="1" lang="zh-CN" altLang="en-US" dirty="0"/>
              <a:t> 退出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回车 重复上一条指令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F17610-78DC-F240-B172-1B3E980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F07204-E461-2944-8065-A307EE8B62C3}"/>
              </a:ext>
            </a:extLst>
          </p:cNvPr>
          <p:cNvSpPr/>
          <p:nvPr/>
        </p:nvSpPr>
        <p:spPr>
          <a:xfrm>
            <a:off x="628650" y="5733256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b="1" dirty="0">
                <a:latin typeface="STKaiti" panose="02010600040101010101" pitchFamily="2" charset="-122"/>
                <a:ea typeface="STKaiti" panose="02010600040101010101" pitchFamily="2" charset="-122"/>
              </a:rPr>
              <a:t>更多常用gdb指令</a:t>
            </a:r>
            <a:r>
              <a:rPr lang="zh-CN" altLang="en-US" b="1" dirty="0">
                <a:latin typeface="STKaiti" panose="02010600040101010101" pitchFamily="2" charset="-122"/>
                <a:ea typeface="STKaiti" panose="02010600040101010101" pitchFamily="2" charset="-122"/>
              </a:rPr>
              <a:t>：</a:t>
            </a:r>
            <a:r>
              <a:rPr lang="en-CN" b="1" dirty="0">
                <a:latin typeface="STKaiti" panose="02010600040101010101" pitchFamily="2" charset="-122"/>
                <a:ea typeface="STKaiti" panose="02010600040101010101" pitchFamily="2" charset="-122"/>
              </a:rPr>
              <a:t>https://visualgdb.com/gdbreference/commands/</a:t>
            </a:r>
          </a:p>
        </p:txBody>
      </p:sp>
    </p:spTree>
    <p:extLst>
      <p:ext uri="{BB962C8B-B14F-4D97-AF65-F5344CB8AC3E}">
        <p14:creationId xmlns:p14="http://schemas.microsoft.com/office/powerpoint/2010/main" val="50833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ex3.cpp</a:t>
            </a: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s,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   	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de-DE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 {    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	s =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}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ex3.cpp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-g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</a:p>
        </p:txBody>
      </p:sp>
      <p:sp>
        <p:nvSpPr>
          <p:cNvPr id="8" name="椭圆形标注 7"/>
          <p:cNvSpPr/>
          <p:nvPr/>
        </p:nvSpPr>
        <p:spPr>
          <a:xfrm>
            <a:off x="6986897" y="3861048"/>
            <a:ext cx="1689559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编译选项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5297338" y="5790568"/>
            <a:ext cx="1689559" cy="1037768"/>
          </a:xfrm>
          <a:prstGeom prst="wedgeEllipseCallout">
            <a:avLst>
              <a:gd name="adj1" fmla="val -108342"/>
              <a:gd name="adj2" fmla="val -213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启动调试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5940152" y="535607"/>
            <a:ext cx="3024336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1~100</a:t>
            </a:r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的正整数和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0EB3CC64-C55E-C746-B1B3-56099C5C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464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9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行设置第一个断点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 at 0x8d2: file ex3.cpp, line 9.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启动程序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Starting program: /home/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/ex3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查看附近程序源代码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i;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() {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        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</a:t>
            </a: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	    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6585621" y="2332770"/>
            <a:ext cx="2464718" cy="867109"/>
          </a:xfrm>
          <a:prstGeom prst="wedgeEllipseCallout">
            <a:avLst>
              <a:gd name="adj1" fmla="val -89106"/>
              <a:gd name="adj2" fmla="val -493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程序运行至第</a:t>
            </a:r>
            <a:r>
              <a:rPr lang="en-US" altLang="zh-CN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行暂停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78ED0B9-017C-9046-BED1-4A14698D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13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(s==0)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0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kumimoji="1" lang="zh-CN" altLang="en-US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(s==1)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1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(s=0,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=1) at ex3.cpp:4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回车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重复上一条指令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回车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重复上一条指令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 () at ex3.cpp:8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C5D1205E-4DD3-7C4E-8B8D-849095C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41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(s==3)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执行了两次更新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3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跳至下一个断点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进行了一次循环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ex3.cpp:9Breakpoint 1, main () at ex3.cpp:9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(s==6)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执行了三次更新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6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11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行设置第二个断点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 at 0x5555558..: file ex3.cpp, line 11.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d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删除第一个断点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查看断点信息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Num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Type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Disp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Enb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What</a:t>
            </a:r>
            <a:endParaRPr lang="de-DE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2    breakpoint keep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   0x000..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 main() at..</a:t>
            </a: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579F9B8-8988-F04B-84CA-0CBA92DC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91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跳跃至下一断点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跳出循环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2, main () at ex3.cpp:11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(s==5050)</a:t>
            </a:r>
          </a:p>
          <a:p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5050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q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退出程序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 debugging session is active.	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Inferior 1 [process 22223] will be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killed.Quit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anyway? (y or n)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E174B91-239B-DF49-B2BE-B13B088B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815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8" y="2661622"/>
            <a:ext cx="9144000" cy="33268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VSCode</a:t>
            </a:r>
            <a:r>
              <a:rPr kumimoji="1" lang="zh-CN" altLang="en-US" dirty="0"/>
              <a:t>调试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872" y="1601436"/>
            <a:ext cx="192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③查看变量值</a:t>
            </a:r>
          </a:p>
        </p:txBody>
      </p:sp>
      <p:cxnSp>
        <p:nvCxnSpPr>
          <p:cNvPr id="6" name="直线箭头连接符 5"/>
          <p:cNvCxnSpPr>
            <a:stCxn id="14" idx="2"/>
          </p:cNvCxnSpPr>
          <p:nvPr/>
        </p:nvCxnSpPr>
        <p:spPr>
          <a:xfrm flipH="1">
            <a:off x="3078168" y="2001546"/>
            <a:ext cx="1580015" cy="229155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91680" y="1601436"/>
            <a:ext cx="2054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②启动调试</a:t>
            </a:r>
            <a:r>
              <a:rPr kumimoji="1" lang="en-US" altLang="zh-CN" sz="2000" dirty="0"/>
              <a:t>(F5)</a:t>
            </a:r>
            <a:endParaRPr kumimoji="1" lang="zh-CN" altLang="en-US" sz="2000" dirty="0"/>
          </a:p>
        </p:txBody>
      </p:sp>
      <p:cxnSp>
        <p:nvCxnSpPr>
          <p:cNvPr id="10" name="直线箭头连接符 9"/>
          <p:cNvCxnSpPr>
            <a:stCxn id="7" idx="2"/>
          </p:cNvCxnSpPr>
          <p:nvPr/>
        </p:nvCxnSpPr>
        <p:spPr>
          <a:xfrm flipH="1">
            <a:off x="1331640" y="2001546"/>
            <a:ext cx="1387046" cy="67811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30091" y="160143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①设置断点</a:t>
            </a:r>
          </a:p>
        </p:txBody>
      </p:sp>
      <p:cxnSp>
        <p:nvCxnSpPr>
          <p:cNvPr id="20" name="直线箭头连接符 19"/>
          <p:cNvCxnSpPr>
            <a:stCxn id="5" idx="2"/>
          </p:cNvCxnSpPr>
          <p:nvPr/>
        </p:nvCxnSpPr>
        <p:spPr>
          <a:xfrm flipH="1">
            <a:off x="918486" y="2001546"/>
            <a:ext cx="41583" cy="135544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570675" y="162985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④单步执行 </a:t>
            </a:r>
          </a:p>
        </p:txBody>
      </p:sp>
      <p:cxnSp>
        <p:nvCxnSpPr>
          <p:cNvPr id="24" name="直线箭头连接符 23"/>
          <p:cNvCxnSpPr>
            <a:stCxn id="23" idx="2"/>
          </p:cNvCxnSpPr>
          <p:nvPr/>
        </p:nvCxnSpPr>
        <p:spPr>
          <a:xfrm>
            <a:off x="6398767" y="2029966"/>
            <a:ext cx="1557609" cy="96698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31777C56-941F-1343-B336-FA9A81C7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537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C95F-8A87-964A-939E-0024D959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调试演示</a:t>
            </a:r>
            <a:endParaRPr kumimoji="1" lang="zh-CN" altLang="en-US" dirty="0"/>
          </a:p>
        </p:txBody>
      </p:sp>
      <p:pic>
        <p:nvPicPr>
          <p:cNvPr id="5" name="gdb">
            <a:hlinkClick r:id="" action="ppaction://media"/>
            <a:extLst>
              <a:ext uri="{FF2B5EF4-FFF2-40B4-BE49-F238E27FC236}">
                <a16:creationId xmlns:a16="http://schemas.microsoft.com/office/drawing/2014/main" id="{0E00B865-2D02-3C4E-9AA9-273D60A2F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ex1.cpp</a:t>
            </a: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</a:t>
            </a:r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"Hello, OOP"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ex1.cpp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-o ex1.out ex1.o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 ex1.out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./ex1.out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Hello OOP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915816" y="3608131"/>
            <a:ext cx="1152128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6076950" y="1527136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只编译不链接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957590" y="4678046"/>
            <a:ext cx="3558626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6156176" y="3039304"/>
            <a:ext cx="2167458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95301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54B49-1E7D-8F49-83C9-AB59078B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灵活搭配调试方法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举例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336AAE-2FDB-9E49-8CDF-47C6B236B141}"/>
              </a:ext>
            </a:extLst>
          </p:cNvPr>
          <p:cNvSpPr/>
          <p:nvPr/>
        </p:nvSpPr>
        <p:spPr>
          <a:xfrm>
            <a:off x="738486" y="1052736"/>
            <a:ext cx="7560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ex4.cpp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a[4], b[4];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a[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b[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1D03E9E-DEF6-EF4E-8C4D-A3DA6EC07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49080"/>
            <a:ext cx="8515350" cy="93610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此时使用 </a:t>
            </a:r>
            <a:r>
              <a:rPr kumimoji="1" lang="en-US" altLang="zh-CN" dirty="0"/>
              <a:t>watch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 可在 </a:t>
            </a:r>
            <a:r>
              <a:rPr kumimoji="1" lang="en-US" altLang="zh-CN" dirty="0"/>
              <a:t>a[4]=4</a:t>
            </a:r>
            <a:r>
              <a:rPr kumimoji="1" lang="zh-CN" altLang="en-US" dirty="0"/>
              <a:t> 之后停下来发现访问内存越界的问题，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的值被修改为了</a:t>
            </a:r>
            <a:r>
              <a:rPr kumimoji="1" lang="en-US" altLang="zh-CN" dirty="0"/>
              <a:t>4</a:t>
            </a:r>
          </a:p>
        </p:txBody>
      </p:sp>
      <p:sp>
        <p:nvSpPr>
          <p:cNvPr id="9" name="十二边形 8">
            <a:extLst>
              <a:ext uri="{FF2B5EF4-FFF2-40B4-BE49-F238E27FC236}">
                <a16:creationId xmlns:a16="http://schemas.microsoft.com/office/drawing/2014/main" id="{26325622-7A63-A44B-B146-8AA7DCC854D7}"/>
              </a:ext>
            </a:extLst>
          </p:cNvPr>
          <p:cNvSpPr/>
          <p:nvPr/>
        </p:nvSpPr>
        <p:spPr>
          <a:xfrm>
            <a:off x="135508" y="5182827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66C6171-20D6-2D4F-8C24-C66ACF6FE128}"/>
              </a:ext>
            </a:extLst>
          </p:cNvPr>
          <p:cNvSpPr txBox="1">
            <a:spLocks/>
          </p:cNvSpPr>
          <p:nvPr/>
        </p:nvSpPr>
        <p:spPr bwMode="auto">
          <a:xfrm>
            <a:off x="628650" y="5184576"/>
            <a:ext cx="8515350" cy="17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hangingPunct="1">
              <a:buNone/>
            </a:pPr>
            <a:r>
              <a:rPr kumimoji="1" lang="zh-CN" altLang="en-US" dirty="0"/>
              <a:t>当程序使用</a:t>
            </a:r>
            <a:r>
              <a:rPr kumimoji="1" lang="en-US" altLang="zh-CN" dirty="0"/>
              <a:t>-O2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-O3</a:t>
            </a:r>
            <a:r>
              <a:rPr kumimoji="1" lang="zh-CN" altLang="en-US" dirty="0"/>
              <a:t>优化后，程序运行结果不同或者报错，不能使用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调试。此时可使用输出调试法，在程序各个位置设置</a:t>
            </a:r>
            <a:r>
              <a:rPr kumimoji="1" lang="en-US" altLang="zh-CN" dirty="0"/>
              <a:t>print</a:t>
            </a:r>
            <a:r>
              <a:rPr kumimoji="1" lang="zh-CN" altLang="en-US" dirty="0"/>
              <a:t>语句输出中间值。</a:t>
            </a:r>
            <a:endParaRPr kumimoji="1" lang="en-US" altLang="zh-CN" dirty="0"/>
          </a:p>
        </p:txBody>
      </p:sp>
      <p:sp>
        <p:nvSpPr>
          <p:cNvPr id="11" name="十二边形 10">
            <a:extLst>
              <a:ext uri="{FF2B5EF4-FFF2-40B4-BE49-F238E27FC236}">
                <a16:creationId xmlns:a16="http://schemas.microsoft.com/office/drawing/2014/main" id="{7E31ABE8-232C-D040-8F28-F312DD4BFEEB}"/>
              </a:ext>
            </a:extLst>
          </p:cNvPr>
          <p:cNvSpPr/>
          <p:nvPr/>
        </p:nvSpPr>
        <p:spPr>
          <a:xfrm>
            <a:off x="135508" y="1258184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091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>
                <a:solidFill>
                  <a:srgbClr val="0070C0"/>
                </a:solidFill>
              </a:rPr>
              <a:t>结 束</a:t>
            </a:r>
            <a:endParaRPr lang="en-US" altLang="zh-CN" sz="11500">
              <a:solidFill>
                <a:srgbClr val="0070C0"/>
              </a:solidFill>
            </a:endParaRP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3F9A7A-3EFD-4421-8891-33301D70ABDC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7430" y="5085184"/>
            <a:ext cx="6480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课后阅读：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000" b="1" dirty="0">
                <a:solidFill>
                  <a:srgbClr val="7030A0"/>
                </a:solidFill>
              </a:rPr>
              <a:t>《C++</a:t>
            </a:r>
            <a:r>
              <a:rPr lang="zh-CN" altLang="en-US" sz="2000" b="1" dirty="0">
                <a:solidFill>
                  <a:srgbClr val="7030A0"/>
                </a:solidFill>
              </a:rPr>
              <a:t>编程思想</a:t>
            </a:r>
            <a:r>
              <a:rPr lang="en-US" altLang="zh-CN" sz="2000" b="1" dirty="0">
                <a:solidFill>
                  <a:srgbClr val="7030A0"/>
                </a:solidFill>
              </a:rPr>
              <a:t>》3.11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make:</a:t>
            </a:r>
            <a:r>
              <a:rPr lang="zh-CN" altLang="en-US" sz="2000" b="1" dirty="0">
                <a:solidFill>
                  <a:srgbClr val="7030A0"/>
                </a:solidFill>
              </a:rPr>
              <a:t> 管理分段编译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zh-CN" altLang="en-US" sz="2000" b="1" dirty="0">
                <a:solidFill>
                  <a:srgbClr val="7030A0"/>
                </a:solidFill>
              </a:rPr>
              <a:t>关于</a:t>
            </a:r>
            <a:r>
              <a:rPr lang="en-US" altLang="zh-CN" sz="2000" b="1" dirty="0">
                <a:solidFill>
                  <a:srgbClr val="7030A0"/>
                </a:solidFill>
              </a:rPr>
              <a:t>make</a:t>
            </a:r>
            <a:r>
              <a:rPr lang="zh-CN" altLang="en-US" sz="2000" b="1" dirty="0">
                <a:solidFill>
                  <a:srgbClr val="7030A0"/>
                </a:solidFill>
              </a:rPr>
              <a:t>的高级用法 </a:t>
            </a:r>
            <a:r>
              <a:rPr lang="en-US" altLang="zh-CN" sz="2000" b="1" dirty="0">
                <a:solidFill>
                  <a:srgbClr val="7030A0"/>
                </a:solidFill>
              </a:rPr>
              <a:t>http://</a:t>
            </a:r>
            <a:r>
              <a:rPr lang="en-US" altLang="zh-CN" sz="2000" b="1" dirty="0" err="1">
                <a:solidFill>
                  <a:srgbClr val="7030A0"/>
                </a:solidFill>
              </a:rPr>
              <a:t>www.ruanyifeng.com</a:t>
            </a:r>
            <a:r>
              <a:rPr lang="en-US" altLang="zh-CN" sz="2000" b="1" dirty="0">
                <a:solidFill>
                  <a:srgbClr val="7030A0"/>
                </a:solidFill>
              </a:rPr>
              <a:t>/blog/2015/02/</a:t>
            </a:r>
            <a:r>
              <a:rPr lang="en-US" altLang="zh-CN" sz="2000" b="1" dirty="0" err="1">
                <a:solidFill>
                  <a:srgbClr val="7030A0"/>
                </a:solidFill>
              </a:rPr>
              <a:t>make.html</a:t>
            </a:r>
            <a:endParaRPr lang="zh-CN" alt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36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D6740-22F7-6142-882E-8D7B60E0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CD2C8-4461-EE46-AF8D-EA0B4095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编写一个小程序，体会多个文件的编译和链接（多个</a:t>
            </a:r>
            <a:r>
              <a:rPr kumimoji="1" lang="en-US" altLang="zh-CN" dirty="0"/>
              <a:t>h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文件）。设计一些全局函数和变量，在多个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文件中引用它们。</a:t>
            </a:r>
            <a:endParaRPr kumimoji="1" lang="en-US" altLang="zh-CN" dirty="0"/>
          </a:p>
          <a:p>
            <a:r>
              <a:rPr kumimoji="1" lang="zh-CN" altLang="en-US" dirty="0"/>
              <a:t>编写一个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文件，对这些文件实现自动关联的编译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413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895913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424731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  <a:hlinkClick r:id="rId3"/>
              </a:rPr>
              <a:t>https://github.com/moses-smt/giza-pp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.PHONY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mkcls-v2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 clean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 clean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24919" y="1750620"/>
            <a:ext cx="3131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后内容无视目标文件存在与否都执行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，避免与工作目录下同名文件夹冲突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750620"/>
            <a:ext cx="1684115" cy="18223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82861" y="5285252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 –C [target]: 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切换到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[target]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文件夹执行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命令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77503" y="51995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预定义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$(MAKE) = make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77503" y="3856714"/>
            <a:ext cx="3961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定义变量宏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调用变量 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9566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9441" y="2243773"/>
            <a:ext cx="8724362" cy="532453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.SUFFIXES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.out .o .c .e .r .f .y .l .s .p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.alpha2o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pentiumo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sgio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alphao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该</a:t>
            </a:r>
            <a:r>
              <a:rPr lang="en-US" altLang="zh-CN" sz="2000" dirty="0" err="1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所支持后缀类型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INSTALLDIR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?= /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/local/bin/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使用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“?=”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进行赋值的时候如果该变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								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量已经赋值过了，那么将跳过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g++                    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后面统一使用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编译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$(CFLAGS_GLOBAL) -Wall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Wno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-parentheses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-O3 -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funroll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-loops -DNDEBUG -DWORDINDEX_WITH_4_BYTE -DBINARY_SEARCH_FOR_TTABLE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CFLAGS_PRF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-O2 -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pg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-DNDEBUG -DWORDINDEX_WITH_4_BYTE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... ...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LDFLAGS 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子文件夹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Part1: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64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2672" y="2171765"/>
            <a:ext cx="8931328" cy="470898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include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optimized/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${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:%.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=$(OBJ_DIR_OPT)%.o}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%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为匹配符</a:t>
            </a:r>
            <a:endParaRPr lang="en-US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提取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中所有</a:t>
            </a:r>
            <a:r>
              <a:rPr lang="en-US" altLang="zh-CN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的前缀，构成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OBJ_DIR_OPT+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前缀值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的集合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3366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$(OBJ_DIR_OPT) $(OBJ_OPT)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将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文件一起链接为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 $(CXX) $(OBJ_OPT) $(LDFLAGS) -o GIZA++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$(OBJ_DIR_OPT):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$(OBJ_DIR)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创建文件夹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mkdir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$(OBJ_DIR_OPT)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$(OBJ_DIR_OPT)%.o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%.cpp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编译所有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endParaRPr lang="pt-BR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$(CXX) 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$(CFLAGS_OPT) -c $&lt; -o $@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18039" y="5813729"/>
            <a:ext cx="3096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$@ --</a:t>
            </a:r>
            <a:r>
              <a:rPr lang="zh-CN" altLang="en-US" sz="2000" dirty="0"/>
              <a:t>目标文件</a:t>
            </a:r>
          </a:p>
          <a:p>
            <a:r>
              <a:rPr lang="en-US" altLang="zh-CN" sz="2000" dirty="0"/>
              <a:t>$^ --</a:t>
            </a:r>
            <a:r>
              <a:rPr lang="zh-CN" altLang="en-US" sz="2000" dirty="0"/>
              <a:t>所有的依赖文件</a:t>
            </a:r>
          </a:p>
          <a:p>
            <a:r>
              <a:rPr lang="en-US" altLang="zh-CN" sz="2000" dirty="0"/>
              <a:t>$&lt; --</a:t>
            </a:r>
            <a:r>
              <a:rPr lang="zh-CN" altLang="en-US" sz="2000" dirty="0"/>
              <a:t>第一个依赖文件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子文件夹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Part2: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9203" y="1861193"/>
            <a:ext cx="873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dirty="0"/>
              <a:t> = 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Parameter.cpp myassert.cpp ...</a:t>
            </a: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0"/>
          <p:cNvSpPr>
            <a:spLocks noChangeArrowheads="1"/>
          </p:cNvSpPr>
          <p:nvPr/>
        </p:nvSpPr>
        <p:spPr bwMode="auto">
          <a:xfrm>
            <a:off x="4643438" y="2346325"/>
            <a:ext cx="2449512" cy="25193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多个源文件的编译与链接</a:t>
            </a:r>
            <a:endParaRPr lang="en-US" altLang="zh-CN" dirty="0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492500" y="2709863"/>
            <a:ext cx="9350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052638" y="1773238"/>
            <a:ext cx="1187450" cy="3968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EX4.cpp</a:t>
            </a:r>
          </a:p>
        </p:txBody>
      </p:sp>
      <p:pic>
        <p:nvPicPr>
          <p:cNvPr id="1639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6625"/>
            <a:ext cx="936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4225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306763"/>
            <a:ext cx="4683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41497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Line 11"/>
          <p:cNvSpPr>
            <a:spLocks noChangeShapeType="1"/>
          </p:cNvSpPr>
          <p:nvPr/>
        </p:nvSpPr>
        <p:spPr bwMode="auto">
          <a:xfrm>
            <a:off x="3492500" y="2925763"/>
            <a:ext cx="1006475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5" name="Line 12"/>
          <p:cNvSpPr>
            <a:spLocks noChangeShapeType="1"/>
          </p:cNvSpPr>
          <p:nvPr/>
        </p:nvSpPr>
        <p:spPr bwMode="auto">
          <a:xfrm>
            <a:off x="3492500" y="3141663"/>
            <a:ext cx="1006475" cy="11525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" name="Text Box 13"/>
          <p:cNvSpPr txBox="1">
            <a:spLocks noChangeArrowheads="1"/>
          </p:cNvSpPr>
          <p:nvPr/>
        </p:nvSpPr>
        <p:spPr bwMode="auto">
          <a:xfrm>
            <a:off x="5632450" y="2513013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part1.cpp</a:t>
            </a:r>
          </a:p>
        </p:txBody>
      </p:sp>
      <p:sp>
        <p:nvSpPr>
          <p:cNvPr id="16397" name="Text Box 14"/>
          <p:cNvSpPr txBox="1">
            <a:spLocks noChangeArrowheads="1"/>
          </p:cNvSpPr>
          <p:nvPr/>
        </p:nvSpPr>
        <p:spPr bwMode="auto">
          <a:xfrm>
            <a:off x="5653088" y="3379788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part2.cpp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5653088" y="4222750"/>
            <a:ext cx="1136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part3.cpp</a:t>
            </a:r>
          </a:p>
        </p:txBody>
      </p:sp>
      <p:sp>
        <p:nvSpPr>
          <p:cNvPr id="16399" name="AutoShape 16"/>
          <p:cNvSpPr>
            <a:spLocks noChangeArrowheads="1"/>
          </p:cNvSpPr>
          <p:nvPr/>
        </p:nvSpPr>
        <p:spPr bwMode="auto">
          <a:xfrm>
            <a:off x="2484438" y="3790950"/>
            <a:ext cx="288925" cy="1296988"/>
          </a:xfrm>
          <a:prstGeom prst="downArrow">
            <a:avLst>
              <a:gd name="adj1" fmla="val 50000"/>
              <a:gd name="adj2" fmla="val 1122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0" name="Text Box 17"/>
          <p:cNvSpPr txBox="1">
            <a:spLocks noChangeArrowheads="1"/>
          </p:cNvSpPr>
          <p:nvPr/>
        </p:nvSpPr>
        <p:spPr bwMode="auto">
          <a:xfrm>
            <a:off x="2052638" y="5373688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</a:p>
        </p:txBody>
      </p:sp>
      <p:sp>
        <p:nvSpPr>
          <p:cNvPr id="16401" name="AutoShape 18"/>
          <p:cNvSpPr>
            <a:spLocks noChangeArrowheads="1"/>
          </p:cNvSpPr>
          <p:nvPr/>
        </p:nvSpPr>
        <p:spPr bwMode="auto">
          <a:xfrm>
            <a:off x="5651500" y="5119688"/>
            <a:ext cx="288925" cy="576262"/>
          </a:xfrm>
          <a:prstGeom prst="downArrow">
            <a:avLst>
              <a:gd name="adj1" fmla="val 50000"/>
              <a:gd name="adj2" fmla="val 4986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5229225" y="5807075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</a:p>
        </p:txBody>
      </p:sp>
      <p:sp>
        <p:nvSpPr>
          <p:cNvPr id="1640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22CDD4-EA21-4E93-8007-71FBE1C5686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59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单个</a:t>
            </a:r>
            <a:r>
              <a:rPr lang="zh-CN" altLang="en-US" dirty="0"/>
              <a:t>源文件的编译与链接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 return a + b;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41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zh-CN" altLang="en-US" dirty="0"/>
              <a:t>源文件的编译与链接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0E371F-7358-4B67-A7EA-8D36F421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1306" y="1195375"/>
            <a:ext cx="3240087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53A740-BD78-4CD8-9775-B883D4EDEFE7}"/>
              </a:ext>
            </a:extLst>
          </p:cNvPr>
          <p:cNvSpPr txBox="1"/>
          <p:nvPr/>
        </p:nvSpPr>
        <p:spPr>
          <a:xfrm>
            <a:off x="5880347" y="2903787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拆解 声明 和 定义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206D1-72E0-4D7E-A049-1C3CB6B7E2D7}"/>
              </a:ext>
            </a:extLst>
          </p:cNvPr>
          <p:cNvSpPr/>
          <p:nvPr/>
        </p:nvSpPr>
        <p:spPr>
          <a:xfrm>
            <a:off x="6732240" y="2949373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2FE6F3-59C4-4EAF-A3C3-2A8F1FDECA37}"/>
              </a:ext>
            </a:extLst>
          </p:cNvPr>
          <p:cNvSpPr/>
          <p:nvPr/>
        </p:nvSpPr>
        <p:spPr>
          <a:xfrm>
            <a:off x="7956376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BD2AB84-0CA6-4118-B799-7786C7B98594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5261864" y="1082953"/>
            <a:ext cx="240453" cy="34923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EB3C10-6AE7-4B0F-9445-DAF230E5AC9D}"/>
              </a:ext>
            </a:extLst>
          </p:cNvPr>
          <p:cNvCxnSpPr>
            <a:stCxn id="12" idx="0"/>
          </p:cNvCxnSpPr>
          <p:nvPr/>
        </p:nvCxnSpPr>
        <p:spPr>
          <a:xfrm flipV="1">
            <a:off x="8352420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81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13969</TotalTime>
  <Words>7056</Words>
  <Application>Microsoft Macintosh PowerPoint</Application>
  <PresentationFormat>On-screen Show (4:3)</PresentationFormat>
  <Paragraphs>954</Paragraphs>
  <Slides>65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等线</vt:lpstr>
      <vt:lpstr>微软雅黑</vt:lpstr>
      <vt:lpstr>STKaiti</vt:lpstr>
      <vt:lpstr>STKaiti</vt:lpstr>
      <vt:lpstr>Arial</vt:lpstr>
      <vt:lpstr>Calibri</vt:lpstr>
      <vt:lpstr>Calibri Light</vt:lpstr>
      <vt:lpstr>Consolas</vt:lpstr>
      <vt:lpstr>Courier New</vt:lpstr>
      <vt:lpstr>Wingdings</vt:lpstr>
      <vt:lpstr>Office Theme</vt:lpstr>
      <vt:lpstr>面向对象程序设计基础 （OOP）</vt:lpstr>
      <vt:lpstr>上期要点回顾</vt:lpstr>
      <vt:lpstr>本讲内容提要</vt:lpstr>
      <vt:lpstr>源程序的结构</vt:lpstr>
      <vt:lpstr>编译、链接</vt:lpstr>
      <vt:lpstr>PowerPoint Presentation</vt:lpstr>
      <vt:lpstr>多个源文件的编译与链接</vt:lpstr>
      <vt:lpstr>单个源文件的编译与链接</vt:lpstr>
      <vt:lpstr>多个源文件的编译与链接</vt:lpstr>
      <vt:lpstr>多个源文件的编译与链接 (Linux)</vt:lpstr>
      <vt:lpstr>多个源文件的编译与链接 </vt:lpstr>
      <vt:lpstr>链接</vt:lpstr>
      <vt:lpstr>多个源文件的编译与链接</vt:lpstr>
      <vt:lpstr>多个源文件的编译与链接</vt:lpstr>
      <vt:lpstr>链接错误</vt:lpstr>
      <vt:lpstr>链接错误</vt:lpstr>
      <vt:lpstr>使用头文件</vt:lpstr>
      <vt:lpstr>使用头文件</vt:lpstr>
      <vt:lpstr>声明与定义</vt:lpstr>
      <vt:lpstr>声明与定义</vt:lpstr>
      <vt:lpstr>声明与定义</vt:lpstr>
      <vt:lpstr>声明与定义</vt:lpstr>
      <vt:lpstr>extern关键字</vt:lpstr>
      <vt:lpstr>extern关键字</vt:lpstr>
      <vt:lpstr>链接 -- 函数 和 全局变量</vt:lpstr>
      <vt:lpstr>宏定义的使用</vt:lpstr>
      <vt:lpstr>宏定义的使用</vt:lpstr>
      <vt:lpstr>宏定义的使用</vt:lpstr>
      <vt:lpstr>宏定义的使用</vt:lpstr>
      <vt:lpstr>宏定义的使用</vt:lpstr>
      <vt:lpstr>宏定义的使用</vt:lpstr>
      <vt:lpstr>宏定义的使用</vt:lpstr>
      <vt:lpstr>C++11</vt:lpstr>
      <vt:lpstr>MAKE工具</vt:lpstr>
      <vt:lpstr>MAKE工具</vt:lpstr>
      <vt:lpstr>百闻不如一见，来个例子吧(1)</vt:lpstr>
      <vt:lpstr>编写 Makefile 的基本方法</vt:lpstr>
      <vt:lpstr>运行 Makefile 的基本方法</vt:lpstr>
      <vt:lpstr>百闻不如一见，来个例子吧(2)</vt:lpstr>
      <vt:lpstr>Makefile的高级语法</vt:lpstr>
      <vt:lpstr>IDE中使用makefile？</vt:lpstr>
      <vt:lpstr>使用makefile演示</vt:lpstr>
      <vt:lpstr>程序命令行参数</vt:lpstr>
      <vt:lpstr>程序命令行参数</vt:lpstr>
      <vt:lpstr>main(int argc, char** argv) ?</vt:lpstr>
      <vt:lpstr>PowerPoint Presentation</vt:lpstr>
      <vt:lpstr>main(int argc, char** argv) ?</vt:lpstr>
      <vt:lpstr>IDE中如何输入命令行参数？</vt:lpstr>
      <vt:lpstr>main(int argc, char** argv) ?</vt:lpstr>
      <vt:lpstr>main(int argc, char** argv) ?</vt:lpstr>
      <vt:lpstr>GDB调试工具</vt:lpstr>
      <vt:lpstr>GDB调试工具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VSCode调试</vt:lpstr>
      <vt:lpstr>调试演示</vt:lpstr>
      <vt:lpstr>灵活搭配调试方法 (举例)</vt:lpstr>
      <vt:lpstr>结 束</vt:lpstr>
      <vt:lpstr>基本尝试</vt:lpstr>
      <vt:lpstr>高级尝试 -- 理解一个开源项目中的Makefile</vt:lpstr>
      <vt:lpstr>高级尝试 -- 理解一个开源项目中的Makefile</vt:lpstr>
      <vt:lpstr>高级尝试 -- 理解一个开源项目中的Makefile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Microsoft Office User</cp:lastModifiedBy>
  <cp:revision>2362</cp:revision>
  <dcterms:created xsi:type="dcterms:W3CDTF">2002-09-18T00:55:13Z</dcterms:created>
  <dcterms:modified xsi:type="dcterms:W3CDTF">2023-02-26T23:57:03Z</dcterms:modified>
</cp:coreProperties>
</file>